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5"/>
  </p:notesMasterIdLst>
  <p:sldIdLst>
    <p:sldId id="346" r:id="rId2"/>
    <p:sldId id="1085" r:id="rId3"/>
    <p:sldId id="944" r:id="rId4"/>
    <p:sldId id="938" r:id="rId5"/>
    <p:sldId id="981" r:id="rId6"/>
    <p:sldId id="4193" r:id="rId7"/>
    <p:sldId id="945" r:id="rId8"/>
    <p:sldId id="1088" r:id="rId9"/>
    <p:sldId id="2568" r:id="rId10"/>
    <p:sldId id="948" r:id="rId11"/>
    <p:sldId id="960" r:id="rId12"/>
    <p:sldId id="969" r:id="rId13"/>
    <p:sldId id="971" r:id="rId14"/>
    <p:sldId id="975" r:id="rId15"/>
    <p:sldId id="977" r:id="rId16"/>
    <p:sldId id="4204" r:id="rId17"/>
    <p:sldId id="4205" r:id="rId18"/>
    <p:sldId id="4209" r:id="rId19"/>
    <p:sldId id="4210" r:id="rId20"/>
    <p:sldId id="993" r:id="rId21"/>
    <p:sldId id="1021" r:id="rId22"/>
    <p:sldId id="1004" r:id="rId23"/>
    <p:sldId id="1009" r:id="rId24"/>
    <p:sldId id="1012" r:id="rId25"/>
    <p:sldId id="4221" r:id="rId26"/>
    <p:sldId id="4218" r:id="rId27"/>
    <p:sldId id="1013" r:id="rId28"/>
    <p:sldId id="1096" r:id="rId29"/>
    <p:sldId id="1098" r:id="rId30"/>
    <p:sldId id="2543" r:id="rId31"/>
    <p:sldId id="1099" r:id="rId32"/>
    <p:sldId id="1101" r:id="rId33"/>
    <p:sldId id="1100" r:id="rId34"/>
    <p:sldId id="4223" r:id="rId35"/>
    <p:sldId id="1102" r:id="rId36"/>
    <p:sldId id="1103" r:id="rId37"/>
    <p:sldId id="4224" r:id="rId38"/>
    <p:sldId id="1104" r:id="rId39"/>
    <p:sldId id="1105" r:id="rId40"/>
    <p:sldId id="4225" r:id="rId41"/>
    <p:sldId id="1106" r:id="rId42"/>
    <p:sldId id="4226" r:id="rId43"/>
    <p:sldId id="1107" r:id="rId44"/>
    <p:sldId id="4227" r:id="rId45"/>
    <p:sldId id="1109" r:id="rId46"/>
    <p:sldId id="4228" r:id="rId47"/>
    <p:sldId id="1113" r:id="rId48"/>
    <p:sldId id="1117" r:id="rId49"/>
    <p:sldId id="4229" r:id="rId50"/>
    <p:sldId id="1118" r:id="rId51"/>
    <p:sldId id="1119" r:id="rId52"/>
    <p:sldId id="1114" r:id="rId53"/>
    <p:sldId id="1120" r:id="rId54"/>
    <p:sldId id="1121" r:id="rId55"/>
    <p:sldId id="4230" r:id="rId56"/>
    <p:sldId id="1122" r:id="rId57"/>
    <p:sldId id="4231" r:id="rId58"/>
    <p:sldId id="4233" r:id="rId59"/>
    <p:sldId id="2570" r:id="rId60"/>
    <p:sldId id="1143" r:id="rId61"/>
    <p:sldId id="2571" r:id="rId62"/>
    <p:sldId id="2572" r:id="rId63"/>
    <p:sldId id="2573" r:id="rId64"/>
    <p:sldId id="4235" r:id="rId65"/>
    <p:sldId id="4237" r:id="rId66"/>
    <p:sldId id="1134" r:id="rId67"/>
    <p:sldId id="1130" r:id="rId68"/>
    <p:sldId id="1135" r:id="rId69"/>
    <p:sldId id="1167" r:id="rId70"/>
    <p:sldId id="4238" r:id="rId71"/>
    <p:sldId id="4239" r:id="rId72"/>
    <p:sldId id="1168" r:id="rId73"/>
    <p:sldId id="4240" r:id="rId74"/>
    <p:sldId id="4241" r:id="rId75"/>
    <p:sldId id="1169" r:id="rId76"/>
    <p:sldId id="4242" r:id="rId77"/>
    <p:sldId id="1170" r:id="rId78"/>
    <p:sldId id="1172" r:id="rId79"/>
    <p:sldId id="1171" r:id="rId80"/>
    <p:sldId id="4243" r:id="rId81"/>
    <p:sldId id="4244" r:id="rId82"/>
    <p:sldId id="1175" r:id="rId83"/>
    <p:sldId id="1179" r:id="rId84"/>
    <p:sldId id="4246" r:id="rId85"/>
    <p:sldId id="1180" r:id="rId86"/>
    <p:sldId id="4247" r:id="rId87"/>
    <p:sldId id="1181" r:id="rId88"/>
    <p:sldId id="4248" r:id="rId89"/>
    <p:sldId id="1182" r:id="rId90"/>
    <p:sldId id="4249" r:id="rId91"/>
    <p:sldId id="1177" r:id="rId92"/>
    <p:sldId id="1183" r:id="rId93"/>
    <p:sldId id="1184" r:id="rId94"/>
    <p:sldId id="1186" r:id="rId95"/>
    <p:sldId id="1188" r:id="rId96"/>
    <p:sldId id="4250" r:id="rId97"/>
    <p:sldId id="4251" r:id="rId98"/>
    <p:sldId id="1192" r:id="rId99"/>
    <p:sldId id="4252" r:id="rId100"/>
    <p:sldId id="1196" r:id="rId101"/>
    <p:sldId id="4253" r:id="rId102"/>
    <p:sldId id="4255" r:id="rId103"/>
    <p:sldId id="4254" r:id="rId104"/>
    <p:sldId id="1203" r:id="rId105"/>
    <p:sldId id="4258" r:id="rId106"/>
    <p:sldId id="4257" r:id="rId107"/>
    <p:sldId id="1209" r:id="rId108"/>
    <p:sldId id="4260" r:id="rId109"/>
    <p:sldId id="4261" r:id="rId110"/>
    <p:sldId id="1214" r:id="rId111"/>
    <p:sldId id="4263" r:id="rId112"/>
    <p:sldId id="1221" r:id="rId113"/>
    <p:sldId id="1218" r:id="rId114"/>
    <p:sldId id="4274" r:id="rId115"/>
    <p:sldId id="4266" r:id="rId116"/>
    <p:sldId id="4268" r:id="rId117"/>
    <p:sldId id="1224" r:id="rId118"/>
    <p:sldId id="4275" r:id="rId119"/>
    <p:sldId id="4270" r:id="rId120"/>
    <p:sldId id="4276" r:id="rId121"/>
    <p:sldId id="4277" r:id="rId122"/>
    <p:sldId id="4279" r:id="rId123"/>
    <p:sldId id="345" r:id="rId124"/>
  </p:sldIdLst>
  <p:sldSz cx="12192000" cy="6858000"/>
  <p:notesSz cx="6858000" cy="9144000"/>
  <p:embeddedFontLs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onsolas" panose="020B0609020204030204" pitchFamily="49" charset="0"/>
      <p:regular r:id="rId130"/>
      <p:bold r:id="rId131"/>
      <p:italic r:id="rId132"/>
      <p:boldItalic r:id="rId133"/>
    </p:embeddedFont>
    <p:embeddedFont>
      <p:font typeface="Mosk Bold 700" panose="02000506000000020004" pitchFamily="2" charset="0"/>
      <p:bold r:id="rId134"/>
    </p:embeddedFont>
    <p:embeddedFont>
      <p:font typeface="강한공군체 Medium" panose="020B0600000101010101" pitchFamily="50" charset="-127"/>
      <p:regular r:id="rId135"/>
    </p:embeddedFont>
    <p:embeddedFont>
      <p:font typeface="맑은 고딕" panose="020B0503020000020004" pitchFamily="50" charset="-127"/>
      <p:regular r:id="rId136"/>
      <p:bold r:id="rId1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94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9.fntdata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980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lify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tarbucks.co.kr/index.d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1589177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101D1-77F1-8FD8-EBAE-143FFEEB8DD5}"/>
              </a:ext>
            </a:extLst>
          </p:cNvPr>
          <p:cNvSpPr txBox="1"/>
          <p:nvPr/>
        </p:nvSpPr>
        <p:spPr>
          <a:xfrm>
            <a:off x="3048000" y="4899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https://www.netlify.com/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2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EE7DA-AF1B-9C09-23E7-9E78AF336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"/>
          <a:stretch/>
        </p:blipFill>
        <p:spPr>
          <a:xfrm>
            <a:off x="0" y="1727200"/>
            <a:ext cx="12192000" cy="2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9AAF16C-642F-D125-2FD6-287A7A07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양 옆의 요 이미지는 따로 넣어 주셔야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675A9-2D9C-E37B-07B4-9721F9C8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7834"/>
            <a:ext cx="3448531" cy="3810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A5AA4-AD26-7252-7BBD-2250A366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66" y="2577834"/>
            <a:ext cx="3258005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481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F6097-477D-82B7-C549-0C410C86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7" y="1487053"/>
            <a:ext cx="6885959" cy="4723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D2B72-879D-2DED-6B83-D73E29E9EC5E}"/>
              </a:ext>
            </a:extLst>
          </p:cNvPr>
          <p:cNvSpPr txBox="1"/>
          <p:nvPr/>
        </p:nvSpPr>
        <p:spPr>
          <a:xfrm>
            <a:off x="7982857" y="1487053"/>
            <a:ext cx="3947885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--gold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gold:hover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1474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BFFA62-BA7A-DD98-48FD-66A8FCA9A330}"/>
              </a:ext>
            </a:extLst>
          </p:cNvPr>
          <p:cNvSpPr txBox="1"/>
          <p:nvPr/>
        </p:nvSpPr>
        <p:spPr>
          <a:xfrm>
            <a:off x="444500" y="494943"/>
            <a:ext cx="86233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ETHIOPIA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"./images/ethiopia_text.png"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"ETHIOPIA"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__contents"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"./images/ethiopia_item.png"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"ETHIOPIA"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__item"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--gold"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943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B4B7-2434-0260-EF09-5EDCB5A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9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1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829C3-0706-AC2B-9853-C0DB372A1CDC}"/>
              </a:ext>
            </a:extLst>
          </p:cNvPr>
          <p:cNvSpPr txBox="1"/>
          <p:nvPr/>
        </p:nvSpPr>
        <p:spPr>
          <a:xfrm>
            <a:off x="653142" y="1470706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white:hover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7421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77C166-22E7-027A-FEC6-54A9F6977414}"/>
              </a:ext>
            </a:extLst>
          </p:cNvPr>
          <p:cNvSpPr txBox="1"/>
          <p:nvPr/>
        </p:nvSpPr>
        <p:spPr>
          <a:xfrm>
            <a:off x="464456" y="377600"/>
            <a:ext cx="10522857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FAVORITE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"./images/fav_text1.png"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"favorite__text-1"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"./images/fav_text2.png"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"favorite__text-2"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"./images/fav_img.png"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"favorite__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742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A72D4-BF1D-EF8F-BA65-F25CD479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431"/>
            <a:ext cx="12192000" cy="36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4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9E420-7342-DD5E-3CD8-58E3C7097718}"/>
              </a:ext>
            </a:extLst>
          </p:cNvPr>
          <p:cNvSpPr txBox="1"/>
          <p:nvPr/>
        </p:nvSpPr>
        <p:spPr>
          <a:xfrm>
            <a:off x="682171" y="1456192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black:hover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34819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81D443-070E-D11C-D4C1-8B63A49F1248}"/>
              </a:ext>
            </a:extLst>
          </p:cNvPr>
          <p:cNvSpPr txBox="1"/>
          <p:nvPr/>
        </p:nvSpPr>
        <p:spPr>
          <a:xfrm>
            <a:off x="566057" y="436885"/>
            <a:ext cx="85344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MAGAZINE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"./images/magazine_text.png"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magazine__contents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"./images/magazine_img.png"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"magazine__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66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Netlify </a:t>
            </a:r>
            <a:r>
              <a:rPr lang="ko-KR" altLang="en-US" dirty="0"/>
              <a:t>주의점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페이지는 반드시 </a:t>
            </a:r>
            <a:r>
              <a:rPr lang="en-US" altLang="ko-KR" dirty="0">
                <a:solidFill>
                  <a:schemeClr val="accent2"/>
                </a:solidFill>
              </a:rPr>
              <a:t>index.html</a:t>
            </a:r>
          </a:p>
          <a:p>
            <a:r>
              <a:rPr lang="ko-KR" altLang="en-US" dirty="0"/>
              <a:t>자 그럼 정상적으로 </a:t>
            </a:r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en-US" altLang="ko-KR" dirty="0"/>
              <a:t> </a:t>
            </a:r>
            <a:r>
              <a:rPr lang="ko-KR" altLang="en-US" dirty="0"/>
              <a:t>가 작동을 하는지 확인해 볼까요</a:t>
            </a:r>
            <a:r>
              <a:rPr lang="en-US" altLang="ko-KR" dirty="0"/>
              <a:t>?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6BB8B6-D7A5-11D7-7427-63875D01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69157"/>
            <a:ext cx="2792506" cy="2816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6A455-B27D-A9BD-DAD5-445C88A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56" y="3669157"/>
            <a:ext cx="629690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FIND STORE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E4AB0-E417-0295-5FB4-11273DDD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26"/>
            <a:ext cx="12192000" cy="37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29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D4351E-BE6D-723A-62D0-A6A5F6623FB9}"/>
              </a:ext>
            </a:extLst>
          </p:cNvPr>
          <p:cNvSpPr txBox="1"/>
          <p:nvPr/>
        </p:nvSpPr>
        <p:spPr>
          <a:xfrm>
            <a:off x="406400" y="348571"/>
            <a:ext cx="1055188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FIND STORE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"./images/store_text1.png"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"store__text-1"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"./images/store_text2.png"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"store__text-2"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"store__img-2"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"./images/store_img3.png"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"store__img-3"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"./images/store_img4.png"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"store__img-4"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매장 찾기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2696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0267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28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B38FD5-533D-8BD3-3DD5-DB9697ABED4D}"/>
              </a:ext>
            </a:extLst>
          </p:cNvPr>
          <p:cNvSpPr txBox="1"/>
          <p:nvPr/>
        </p:nvSpPr>
        <p:spPr>
          <a:xfrm>
            <a:off x="275771" y="197346"/>
            <a:ext cx="1042125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MENU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한눈에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사명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소개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국내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세계의 스타벅스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글로벌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"./images/footer_logo.png"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 LOGO"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872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menu </a:t>
            </a:r>
            <a:r>
              <a:rPr lang="ko-KR" altLang="en-US" dirty="0"/>
              <a:t>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E0D9D8-6985-EFF6-1636-9820CF9F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/>
              <a:t>Flex </a:t>
            </a:r>
            <a:r>
              <a:rPr lang="ko-KR" altLang="en-US"/>
              <a:t>를 사용해서 메뉴 파트</a:t>
            </a:r>
            <a:r>
              <a:rPr lang="en-US" altLang="ko-KR"/>
              <a:t>(left)</a:t>
            </a:r>
            <a:r>
              <a:rPr lang="ko-KR" altLang="en-US"/>
              <a:t>와 로고 파트</a:t>
            </a:r>
            <a:r>
              <a:rPr lang="en-US" altLang="ko-KR"/>
              <a:t>(right)</a:t>
            </a:r>
            <a:r>
              <a:rPr lang="ko-KR" altLang="en-US"/>
              <a:t> 나누기</a:t>
            </a:r>
            <a:endParaRPr lang="en-US" altLang="ko-KR"/>
          </a:p>
          <a:p>
            <a:r>
              <a:rPr lang="ko-KR" altLang="en-US"/>
              <a:t>메뉴 파트는 넓이를 </a:t>
            </a:r>
            <a:r>
              <a:rPr lang="en-US" altLang="ko-KR"/>
              <a:t>90%, </a:t>
            </a:r>
            <a:r>
              <a:rPr lang="ko-KR" altLang="en-US"/>
              <a:t>로고 파트는 </a:t>
            </a:r>
            <a:r>
              <a:rPr lang="en-US" altLang="ko-KR"/>
              <a:t>10%</a:t>
            </a:r>
            <a:r>
              <a:rPr lang="ko-KR" altLang="en-US"/>
              <a:t>로 부여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3202A-182F-4399-63A1-4D4FDB0CBDFB}"/>
              </a:ext>
            </a:extLst>
          </p:cNvPr>
          <p:cNvSpPr txBox="1"/>
          <p:nvPr/>
        </p:nvSpPr>
        <p:spPr>
          <a:xfrm>
            <a:off x="740229" y="310578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8454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88229"/>
            <a:ext cx="10830017" cy="2772370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  <a:r>
              <a:rPr lang="ko-KR" altLang="en-US" dirty="0"/>
              <a:t> 의 </a:t>
            </a:r>
            <a:r>
              <a:rPr lang="en-US" altLang="ko-KR" dirty="0"/>
              <a:t>li </a:t>
            </a:r>
            <a:r>
              <a:rPr lang="ko-KR" altLang="en-US" dirty="0"/>
              <a:t>크기를 </a:t>
            </a:r>
            <a:r>
              <a:rPr lang="en-US" altLang="ko-KR" dirty="0"/>
              <a:t>20%</a:t>
            </a:r>
            <a:r>
              <a:rPr lang="ko-KR" altLang="en-US" dirty="0"/>
              <a:t>으로 부여하여 </a:t>
            </a:r>
            <a:r>
              <a:rPr lang="en-US" altLang="ko-KR" dirty="0"/>
              <a:t>left 90% </a:t>
            </a:r>
            <a:r>
              <a:rPr lang="ko-KR" altLang="en-US" dirty="0"/>
              <a:t>공간을 </a:t>
            </a:r>
            <a:r>
              <a:rPr lang="en-US" altLang="ko-KR" dirty="0"/>
              <a:t>1/5</a:t>
            </a:r>
            <a:r>
              <a:rPr lang="ko-KR" altLang="en-US" dirty="0"/>
              <a:t>로 분리하여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9C053F7B-B82A-2A50-CFC0-62F05816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3774-D005-978A-EED3-2D989C72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1348694"/>
            <a:ext cx="111362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85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Sub-Menu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0523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5F72B1-EF98-4E37-3F5E-5DCBE443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" y="1325563"/>
            <a:ext cx="10193173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4997-D371-157F-82D1-10F5A2269AC0}"/>
              </a:ext>
            </a:extLst>
          </p:cNvPr>
          <p:cNvSpPr txBox="1"/>
          <p:nvPr/>
        </p:nvSpPr>
        <p:spPr>
          <a:xfrm>
            <a:off x="772369" y="2087463"/>
            <a:ext cx="9739086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개인정보처리방침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영상정보처리기기 운영관리 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홈페이지 이용약관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위치정보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카드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비회원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윤리경영 핫라인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6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가져다 쓰기</a:t>
            </a:r>
          </a:p>
        </p:txBody>
      </p:sp>
    </p:spTree>
    <p:extLst>
      <p:ext uri="{BB962C8B-B14F-4D97-AF65-F5344CB8AC3E}">
        <p14:creationId xmlns:p14="http://schemas.microsoft.com/office/powerpoint/2010/main" val="7061972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9801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button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6" y="2551837"/>
            <a:ext cx="9144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BTN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찾아오시는 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신규입점제의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사이트 맵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7C654-BF4B-6137-2F12-96FC9E4D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481435"/>
            <a:ext cx="5188813" cy="6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0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copylight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5" y="2551837"/>
            <a:ext cx="1081200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COPYLIGHT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Cloned by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from Starbucks Korea, ⓒ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2023 Starbucks Coffee Company. All Rights Reserved.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66C0-9D9D-9673-513B-2A0C67D9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660402"/>
            <a:ext cx="60111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66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867EA1-98EB-2E52-EC34-CEA81401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7" y="1252647"/>
            <a:ext cx="2928840" cy="5112295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E6392F91-862E-5B78-6D13-8B7A586C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스타일로 커스터마이징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285F1-057F-CA1A-D9B5-4537FD989F2D}"/>
              </a:ext>
            </a:extLst>
          </p:cNvPr>
          <p:cNvSpPr txBox="1"/>
          <p:nvPr/>
        </p:nvSpPr>
        <p:spPr>
          <a:xfrm>
            <a:off x="3893301" y="314572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범주의 두께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10042-4038-EEE5-3C20-1F28A50B3DD6}"/>
              </a:ext>
            </a:extLst>
          </p:cNvPr>
          <p:cNvSpPr txBox="1"/>
          <p:nvPr/>
        </p:nvSpPr>
        <p:spPr>
          <a:xfrm>
            <a:off x="3893301" y="400633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작은 범주의 두께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세부 두께 조정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2E1CE-8487-C7FD-8918-9C2AA04BEC45}"/>
              </a:ext>
            </a:extLst>
          </p:cNvPr>
          <p:cNvSpPr txBox="1"/>
          <p:nvPr/>
        </p:nvSpPr>
        <p:spPr>
          <a:xfrm>
            <a:off x="3893300" y="228511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공간 채우기 여부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330B2-EB66-AAC0-A80C-A0B30BACA98C}"/>
              </a:ext>
            </a:extLst>
          </p:cNvPr>
          <p:cNvSpPr txBox="1"/>
          <p:nvPr/>
        </p:nvSpPr>
        <p:spPr>
          <a:xfrm>
            <a:off x="3893300" y="4889358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 크기 기본값 설정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크기에 따라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weight, Grade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값 자동 조절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-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광학적으로 똑같아 보이도록 설정</a:t>
            </a:r>
          </a:p>
        </p:txBody>
      </p:sp>
    </p:spTree>
    <p:extLst>
      <p:ext uri="{BB962C8B-B14F-4D97-AF65-F5344CB8AC3E}">
        <p14:creationId xmlns:p14="http://schemas.microsoft.com/office/powerpoint/2010/main" val="49807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8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0F2B90-C4AB-8C0D-37A5-92988A69D4A3}"/>
              </a:ext>
            </a:extLst>
          </p:cNvPr>
          <p:cNvSpPr txBox="1"/>
          <p:nvPr/>
        </p:nvSpPr>
        <p:spPr>
          <a:xfrm>
            <a:off x="3048000" y="1895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8F09C-7C33-BFEC-2CE8-4AED43BFC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0" y="2781209"/>
            <a:ext cx="11317279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33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25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91463A-0E24-ACCA-0905-1758F1C2CE76}"/>
              </a:ext>
            </a:extLst>
          </p:cNvPr>
          <p:cNvSpPr txBox="1"/>
          <p:nvPr/>
        </p:nvSpPr>
        <p:spPr>
          <a:xfrm>
            <a:off x="213591" y="190741"/>
            <a:ext cx="7419110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"./images/logo.png"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"sub-menu"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Sign In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Starbucks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Customer Service &amp; Ideas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 a Store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search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8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87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CSS </a:t>
            </a:r>
            <a:r>
              <a:rPr lang="ko-KR" altLang="en-US" dirty="0"/>
              <a:t>미리 선언하기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5BEAA-4849-4FB4-C02E-7D2363CE9921}"/>
              </a:ext>
            </a:extLst>
          </p:cNvPr>
          <p:cNvSpPr txBox="1"/>
          <p:nvPr/>
        </p:nvSpPr>
        <p:spPr>
          <a:xfrm>
            <a:off x="606425" y="1406962"/>
            <a:ext cx="726440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231564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740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2A41FA-1626-B56A-749A-AB300BB88BAF}"/>
              </a:ext>
            </a:extLst>
          </p:cNvPr>
          <p:cNvGrpSpPr/>
          <p:nvPr/>
        </p:nvGrpSpPr>
        <p:grpSpPr>
          <a:xfrm>
            <a:off x="482749" y="4421752"/>
            <a:ext cx="11317279" cy="1295581"/>
            <a:chOff x="482749" y="1589718"/>
            <a:chExt cx="11317279" cy="129558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704FAB-D8D4-FE39-4152-A18B79B8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749" y="1589718"/>
              <a:ext cx="11317279" cy="129558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7314B58-F573-4D6E-4A78-19F41C3AF4DB}"/>
                </a:ext>
              </a:extLst>
            </p:cNvPr>
            <p:cNvSpPr/>
            <p:nvPr/>
          </p:nvSpPr>
          <p:spPr>
            <a:xfrm>
              <a:off x="2705100" y="2066925"/>
              <a:ext cx="9066690" cy="485775"/>
            </a:xfrm>
            <a:prstGeom prst="rect">
              <a:avLst/>
            </a:prstGeom>
            <a:solidFill>
              <a:srgbClr val="F6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AAD7E8A-3498-7B98-D9B3-D4763C9A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1473266"/>
            <a:ext cx="4663142" cy="242124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9636EB1-E817-5094-425B-935B846F7BF1}"/>
              </a:ext>
            </a:extLst>
          </p:cNvPr>
          <p:cNvSpPr/>
          <p:nvPr/>
        </p:nvSpPr>
        <p:spPr>
          <a:xfrm rot="3550728">
            <a:off x="4428098" y="3309657"/>
            <a:ext cx="1003300" cy="10922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5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A70AB-0020-AD3D-596F-C60E791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그런데도 이상하죠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 err="1">
                <a:sym typeface="Wingdings" panose="05000000000000000000" pitchFamily="2" charset="2"/>
              </a:rPr>
              <a:t>왜냐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포지션이 </a:t>
            </a:r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일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좌표의 기준은 어디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부모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요소에 </a:t>
            </a:r>
            <a:r>
              <a:rPr lang="en-US" altLang="ko-KR" dirty="0">
                <a:sym typeface="Wingdings" panose="05000000000000000000" pitchFamily="2" charset="2"/>
              </a:rPr>
              <a:t>position: relative </a:t>
            </a:r>
            <a:r>
              <a:rPr lang="ko-KR" altLang="en-US" dirty="0">
                <a:sym typeface="Wingdings" panose="05000000000000000000" pitchFamily="2" charset="2"/>
              </a:rPr>
              <a:t>값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그런데 왼쪽에 붙어 있네요</a:t>
            </a:r>
            <a:r>
              <a:rPr lang="en-US" altLang="ko-KR" dirty="0"/>
              <a:t>!?</a:t>
            </a:r>
          </a:p>
          <a:p>
            <a:pPr lvl="1"/>
            <a:r>
              <a:rPr lang="en-US" altLang="ko-KR" dirty="0"/>
              <a:t>Right: 0;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2D080-F58E-72E8-99D3-D264274897D7}"/>
              </a:ext>
            </a:extLst>
          </p:cNvPr>
          <p:cNvSpPr txBox="1"/>
          <p:nvPr/>
        </p:nvSpPr>
        <p:spPr>
          <a:xfrm>
            <a:off x="7714536" y="1097480"/>
            <a:ext cx="4338919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:first-child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#e5e5e5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11D35-2E1A-B000-9C31-73A1FD4D7423}"/>
              </a:ext>
            </a:extLst>
          </p:cNvPr>
          <p:cNvSpPr txBox="1"/>
          <p:nvPr/>
        </p:nvSpPr>
        <p:spPr>
          <a:xfrm>
            <a:off x="7714535" y="4871164"/>
            <a:ext cx="4338919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77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옮기기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37885-1A22-F900-BF43-EE8D0E81C084}"/>
              </a:ext>
            </a:extLst>
          </p:cNvPr>
          <p:cNvSpPr txBox="1"/>
          <p:nvPr/>
        </p:nvSpPr>
        <p:spPr>
          <a:xfrm>
            <a:off x="665017" y="1328391"/>
            <a:ext cx="9522691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.sub-menu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font-variation-settings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"GRAD"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opsz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038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57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7437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72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91463A-0E24-ACCA-0905-1758F1C2CE76}"/>
              </a:ext>
            </a:extLst>
          </p:cNvPr>
          <p:cNvSpPr txBox="1"/>
          <p:nvPr/>
        </p:nvSpPr>
        <p:spPr>
          <a:xfrm>
            <a:off x="213591" y="190741"/>
            <a:ext cx="7419110" cy="5047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STORE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RESPONSIBILITY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STARBUCKS REWARDS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COPERATE SALES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WHAT'S NEW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l-PL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pl-PL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pl-PL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pl-PL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92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3EE69D-1A28-B136-1325-374D0A6E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3429000"/>
            <a:ext cx="10707594" cy="1228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A735CC-CC06-AF3E-63EC-C0A54E0C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623144"/>
            <a:ext cx="1079333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5368EE-B160-6904-EFD9-57AF0BE3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518"/>
            <a:ext cx="12192000" cy="32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뼈대를 세우기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Item__name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형제 요소로 </a:t>
            </a:r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div </a:t>
            </a:r>
            <a:r>
              <a:rPr lang="ko-KR" altLang="en-US" dirty="0">
                <a:sym typeface="Wingdings" panose="05000000000000000000" pitchFamily="2" charset="2"/>
              </a:rPr>
              <a:t>요소 추가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 err="1">
                <a:sym typeface="Wingdings" panose="05000000000000000000" pitchFamily="2" charset="2"/>
              </a:rPr>
              <a:t>item_contents__menu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BE23-4F55-48D6-3CDF-FF10785DCF85}"/>
              </a:ext>
            </a:extLst>
          </p:cNvPr>
          <p:cNvSpPr txBox="1"/>
          <p:nvPr/>
        </p:nvSpPr>
        <p:spPr>
          <a:xfrm>
            <a:off x="838199" y="3065917"/>
            <a:ext cx="915352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WHAT'S NEW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38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Favicon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74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4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각각의 영역을 확인하기 위해 </a:t>
            </a:r>
            <a:r>
              <a:rPr lang="en-US" altLang="ko-KR" dirty="0">
                <a:sym typeface="Wingdings" panose="05000000000000000000" pitchFamily="2" charset="2"/>
              </a:rPr>
              <a:t>background-color </a:t>
            </a:r>
            <a:r>
              <a:rPr lang="ko-KR" altLang="en-US" dirty="0">
                <a:sym typeface="Wingdings" panose="05000000000000000000" pitchFamily="2" charset="2"/>
              </a:rPr>
              <a:t>값 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높이 값을 지정해야 보이므로 각각 </a:t>
            </a:r>
            <a:r>
              <a:rPr lang="en-US" altLang="ko-KR" dirty="0">
                <a:sym typeface="Wingdings" panose="05000000000000000000" pitchFamily="2" charset="2"/>
              </a:rPr>
              <a:t>200px, 100px </a:t>
            </a:r>
            <a:r>
              <a:rPr lang="ko-KR" altLang="en-US" dirty="0">
                <a:sym typeface="Wingdings" panose="05000000000000000000" pitchFamily="2" charset="2"/>
              </a:rPr>
              <a:t>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이상한데 위치하고 있네요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position </a:t>
            </a:r>
            <a:r>
              <a:rPr lang="ko-KR" altLang="en-US" dirty="0">
                <a:sym typeface="Wingdings" panose="05000000000000000000" pitchFamily="2" charset="2"/>
              </a:rPr>
              <a:t>을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하던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en-US" altLang="ko-KR" dirty="0">
                <a:sym typeface="Wingdings" panose="05000000000000000000" pitchFamily="2" charset="2"/>
              </a:rPr>
              <a:t>, absolute!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어 사라지는데요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값을 줘서 위치를 찾아 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4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우리는 화면 넓이 전체를 사용할 것이므로 </a:t>
            </a:r>
            <a:r>
              <a:rPr lang="en-US" altLang="ko-KR" dirty="0">
                <a:sym typeface="Wingdings" panose="05000000000000000000" pitchFamily="2" charset="2"/>
              </a:rPr>
              <a:t> width: 100%;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오른쪽으로 치우친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ko-KR" altLang="en-US" dirty="0">
                <a:sym typeface="Wingdings" panose="05000000000000000000" pitchFamily="2" charset="2"/>
              </a:rPr>
              <a:t> 보이니 </a:t>
            </a:r>
            <a:r>
              <a:rPr lang="en-US" altLang="ko-KR" dirty="0">
                <a:sym typeface="Wingdings" panose="05000000000000000000" pitchFamily="2" charset="2"/>
              </a:rPr>
              <a:t> left: 0;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그대로네요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넓이를 좀 줄여보죠 </a:t>
            </a:r>
            <a:r>
              <a:rPr lang="en-US" altLang="ko-KR" dirty="0">
                <a:sym typeface="Wingdings" panose="05000000000000000000" pitchFamily="2" charset="2"/>
              </a:rPr>
              <a:t> width: 10%;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absolute</a:t>
            </a:r>
            <a:r>
              <a:rPr lang="ko-KR" altLang="en-US" dirty="0">
                <a:sym typeface="Wingdings" panose="05000000000000000000" pitchFamily="2" charset="2"/>
              </a:rPr>
              <a:t>는 부모 요소를 기준으로 하므로</a:t>
            </a:r>
            <a:r>
              <a:rPr lang="en-US" altLang="ko-KR" dirty="0">
                <a:sym typeface="Wingdings" panose="05000000000000000000" pitchFamily="2" charset="2"/>
              </a:rPr>
              <a:t>, item</a:t>
            </a:r>
            <a:r>
              <a:rPr lang="ko-KR" altLang="en-US" dirty="0">
                <a:sym typeface="Wingdings" panose="05000000000000000000" pitchFamily="2" charset="2"/>
              </a:rPr>
              <a:t>의 위치를 따르게 되고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width: 100% </a:t>
            </a:r>
            <a:r>
              <a:rPr lang="ko-KR" altLang="en-US" dirty="0">
                <a:sym typeface="Wingdings" panose="05000000000000000000" pitchFamily="2" charset="2"/>
              </a:rPr>
              <a:t>를 해주어도 </a:t>
            </a:r>
            <a:r>
              <a:rPr lang="en-US" altLang="ko-KR" dirty="0">
                <a:sym typeface="Wingdings" panose="05000000000000000000" pitchFamily="2" charset="2"/>
              </a:rPr>
              <a:t>main-menu </a:t>
            </a:r>
            <a:r>
              <a:rPr lang="ko-KR" altLang="en-US" dirty="0">
                <a:sym typeface="Wingdings" panose="05000000000000000000" pitchFamily="2" charset="2"/>
              </a:rPr>
              <a:t>이상 커질 수가 없네요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4950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뷰포트를</a:t>
            </a:r>
            <a:r>
              <a:rPr lang="ko-KR" altLang="en-US" dirty="0">
                <a:sym typeface="Wingdings" panose="05000000000000000000" pitchFamily="2" charset="2"/>
              </a:rPr>
              <a:t> 기준으로 하기에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드디어 찐 </a:t>
            </a:r>
            <a:r>
              <a:rPr lang="en-US" altLang="ko-KR" dirty="0">
                <a:sym typeface="Wingdings" panose="05000000000000000000" pitchFamily="2" charset="2"/>
              </a:rPr>
              <a:t>100% </a:t>
            </a:r>
            <a:r>
              <a:rPr lang="ko-KR" altLang="en-US" dirty="0">
                <a:sym typeface="Wingdings" panose="05000000000000000000" pitchFamily="2" charset="2"/>
              </a:rPr>
              <a:t>적용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지정해 주지 않으면 아이템의 원래 위치를 사용하기 때문에 자연스럽게 들어갔어요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우리는 헤더의 크기를 알기 때문에 따로 지정을 해줄 수 있습니다</a:t>
            </a:r>
            <a:r>
              <a:rPr lang="en-US" altLang="ko-KR" dirty="0">
                <a:sym typeface="Wingdings" panose="05000000000000000000" pitchFamily="2" charset="2"/>
              </a:rPr>
              <a:t>!  top: 120px;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영역에 마우스를 올려 놓으니</a:t>
            </a:r>
            <a:r>
              <a:rPr lang="en-US" altLang="ko-KR" dirty="0">
                <a:sym typeface="Wingdings" panose="05000000000000000000" pitchFamily="2" charset="2"/>
              </a:rPr>
              <a:t>, WHAT’S NEW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효과가 일어나네요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모든 요소가 겹친 상태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제일 마지막에 올라간 </a:t>
            </a:r>
            <a:r>
              <a:rPr lang="en-US" altLang="ko-KR" dirty="0">
                <a:sym typeface="Wingdings" panose="05000000000000000000" pitchFamily="2" charset="2"/>
              </a:rPr>
              <a:t>WHAT’S NEW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contents</a:t>
            </a:r>
            <a:r>
              <a:rPr lang="ko-KR" altLang="en-US" dirty="0">
                <a:sym typeface="Wingdings" panose="05000000000000000000" pitchFamily="2" charset="2"/>
              </a:rPr>
              <a:t> 가 제일 위에 있기 때문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9683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5C0B5F-134F-6FE6-FDEB-9DEBA15F2787}"/>
              </a:ext>
            </a:extLst>
          </p:cNvPr>
          <p:cNvSpPr txBox="1"/>
          <p:nvPr/>
        </p:nvSpPr>
        <p:spPr>
          <a:xfrm>
            <a:off x="466725" y="383739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9128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Hover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메인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메뉴 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가 보여야 하므로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일단 모든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안보이게 </a:t>
            </a:r>
            <a:r>
              <a:rPr lang="en-US" altLang="ko-KR" dirty="0">
                <a:sym typeface="Wingdings" panose="05000000000000000000" pitchFamily="2" charset="2"/>
              </a:rPr>
              <a:t>display: none;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다시 보여야 겠죠</a:t>
            </a:r>
            <a:r>
              <a:rPr lang="en-US" altLang="ko-KR" dirty="0">
                <a:sym typeface="Wingdings" panose="05000000000000000000" pitchFamily="2" charset="2"/>
              </a:rPr>
              <a:t>?  display: block;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컨텐츠를 한번 꾸며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글자를 삽입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뷰포트가</a:t>
            </a:r>
            <a:r>
              <a:rPr lang="ko-KR" altLang="en-US" dirty="0">
                <a:sym typeface="Wingdings" panose="05000000000000000000" pitchFamily="2" charset="2"/>
              </a:rPr>
              <a:t> 기준이기 때문에 저</a:t>
            </a:r>
            <a:r>
              <a:rPr lang="en-US" altLang="ko-KR" dirty="0">
                <a:sym typeface="Wingdings" panose="05000000000000000000" pitchFamily="2" charset="2"/>
              </a:rPr>
              <a:t>~~ </a:t>
            </a:r>
            <a:r>
              <a:rPr lang="ko-KR" altLang="en-US" dirty="0">
                <a:sym typeface="Wingdings" panose="05000000000000000000" pitchFamily="2" charset="2"/>
              </a:rPr>
              <a:t>멀리 </a:t>
            </a:r>
            <a:r>
              <a:rPr lang="ko-KR" altLang="en-US" dirty="0" err="1">
                <a:sym typeface="Wingdings" panose="05000000000000000000" pitchFamily="2" charset="2"/>
              </a:rPr>
              <a:t>가있죠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이럴 때를 위해 사용했었습니다</a:t>
            </a:r>
            <a:r>
              <a:rPr lang="en-US" altLang="ko-KR" dirty="0">
                <a:sym typeface="Wingdings" panose="05000000000000000000" pitchFamily="2" charset="2"/>
              </a:rPr>
              <a:t>!  .inner</a:t>
            </a:r>
          </a:p>
        </p:txBody>
      </p:sp>
    </p:spTree>
    <p:extLst>
      <p:ext uri="{BB962C8B-B14F-4D97-AF65-F5344CB8AC3E}">
        <p14:creationId xmlns:p14="http://schemas.microsoft.com/office/powerpoint/2010/main" val="2548704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Common Class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안에 </a:t>
            </a:r>
            <a:r>
              <a:rPr lang="en-US" altLang="ko-KR" dirty="0">
                <a:sym typeface="Wingdings" panose="05000000000000000000" pitchFamily="2" charset="2"/>
              </a:rPr>
              <a:t>.inner</a:t>
            </a:r>
            <a:r>
              <a:rPr lang="ko-KR" altLang="en-US" dirty="0">
                <a:sym typeface="Wingdings" panose="05000000000000000000" pitchFamily="2" charset="2"/>
              </a:rPr>
              <a:t> 가 들어가게 되므로</a:t>
            </a:r>
            <a:r>
              <a:rPr lang="en-US" altLang="ko-KR" dirty="0">
                <a:sym typeface="Wingdings" panose="05000000000000000000" pitchFamily="2" charset="2"/>
              </a:rPr>
              <a:t>, Header </a:t>
            </a:r>
            <a:r>
              <a:rPr lang="ko-KR" altLang="en-US" dirty="0">
                <a:sym typeface="Wingdings" panose="05000000000000000000" pitchFamily="2" charset="2"/>
              </a:rPr>
              <a:t>의 직계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만 선택이 되도록 선택자를 직계로 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FBB66-D414-0BFA-BE07-06229E2B0D52}"/>
              </a:ext>
            </a:extLst>
          </p:cNvPr>
          <p:cNvSpPr txBox="1"/>
          <p:nvPr/>
        </p:nvSpPr>
        <p:spPr>
          <a:xfrm>
            <a:off x="921327" y="2874818"/>
            <a:ext cx="2809875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3657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FAACED-E553-7250-5A54-AC9EBF23C570}"/>
              </a:ext>
            </a:extLst>
          </p:cNvPr>
          <p:cNvSpPr txBox="1"/>
          <p:nvPr/>
        </p:nvSpPr>
        <p:spPr>
          <a:xfrm>
            <a:off x="380999" y="289679"/>
            <a:ext cx="6619875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4872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시작은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이겠죠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스타벅스 홈페이지를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우리가 만들었던 헤더 메뉴 구조 아래에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요소가 붙어 있는게 보이시나요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flex-wrap + </a:t>
            </a:r>
            <a:r>
              <a:rPr lang="ko-KR" altLang="en-US" dirty="0">
                <a:sym typeface="Wingdings" panose="05000000000000000000" pitchFamily="2" charset="2"/>
              </a:rPr>
              <a:t>정렬도 보이시죠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뼈대를 세워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5492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클래스의 경우는 이번에는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 사용하면 되므로</a:t>
            </a:r>
            <a:r>
              <a:rPr lang="en-US" altLang="ko-KR" dirty="0">
                <a:sym typeface="Wingdings" panose="05000000000000000000" pitchFamily="2" charset="2"/>
              </a:rPr>
              <a:t>, div 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계층 구조는 가능한 단순화 하는게 좋습니다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제목은 링크이므로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태그로 구현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를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44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Starbucks </a:t>
            </a:r>
            <a:r>
              <a:rPr lang="ko-KR" altLang="en-US" dirty="0"/>
              <a:t>폴더에 </a:t>
            </a:r>
            <a:r>
              <a:rPr lang="en-US" altLang="ko-KR" dirty="0"/>
              <a:t>favicon.ico </a:t>
            </a:r>
            <a:r>
              <a:rPr lang="ko-KR" altLang="en-US" dirty="0"/>
              <a:t>와 </a:t>
            </a:r>
            <a:r>
              <a:rPr lang="en-US" altLang="ko-KR" dirty="0"/>
              <a:t>favicon.png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en-US" altLang="ko-KR" dirty="0"/>
              <a:t>Favicon.ico </a:t>
            </a:r>
            <a:r>
              <a:rPr lang="ko-KR" altLang="en-US" dirty="0"/>
              <a:t>는 자동 적용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Live Server </a:t>
            </a:r>
            <a:r>
              <a:rPr lang="ko-KR" altLang="en-US" dirty="0"/>
              <a:t>로 켜야만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Favicon.png </a:t>
            </a:r>
            <a:r>
              <a:rPr lang="ko-KR" altLang="en-US" dirty="0"/>
              <a:t>는 별도의 </a:t>
            </a:r>
            <a:r>
              <a:rPr lang="en-US" altLang="ko-KR" dirty="0"/>
              <a:t>link 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favicon.ico </a:t>
            </a:r>
            <a:r>
              <a:rPr lang="ko-KR" altLang="en-US" dirty="0"/>
              <a:t>는 화질이 안 좋기 때문에 상황에 따라 쓸 수 있도록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638EC-62DD-4D0F-B38F-996B75F48535}"/>
              </a:ext>
            </a:extLst>
          </p:cNvPr>
          <p:cNvSpPr txBox="1"/>
          <p:nvPr/>
        </p:nvSpPr>
        <p:spPr>
          <a:xfrm>
            <a:off x="1089891" y="5068241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"./favicon.png"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94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38D885-7879-A915-A3C7-8BBC2B3B4D70}"/>
              </a:ext>
            </a:extLst>
          </p:cNvPr>
          <p:cNvSpPr txBox="1"/>
          <p:nvPr/>
        </p:nvSpPr>
        <p:spPr>
          <a:xfrm>
            <a:off x="290285" y="164926"/>
            <a:ext cx="9521371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COFFE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원두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비아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스타벅스앳홈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by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캡슐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나와 어울리는 커피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78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기초부터 미리 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 태그 자식으로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&gt;, &lt;li&gt; </a:t>
            </a:r>
            <a:r>
              <a:rPr lang="ko-KR" altLang="en-US" dirty="0">
                <a:sym typeface="Wingdings" panose="05000000000000000000" pitchFamily="2" charset="2"/>
              </a:rPr>
              <a:t>태그가 중첩 되는 요소 이므로 직계 자손 선택자를 사용 하는게 좋습니다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318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3DEA68-A4D5-70BF-5B9E-EC2C872E2A6E}"/>
              </a:ext>
            </a:extLst>
          </p:cNvPr>
          <p:cNvSpPr txBox="1"/>
          <p:nvPr/>
        </p:nvSpPr>
        <p:spPr>
          <a:xfrm>
            <a:off x="319313" y="990958"/>
            <a:ext cx="1133565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700693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배경색 적용</a:t>
            </a:r>
            <a:r>
              <a:rPr lang="en-US" altLang="ko-KR" dirty="0">
                <a:sym typeface="Wingdings" panose="05000000000000000000" pitchFamily="2" charset="2"/>
              </a:rPr>
              <a:t>: #2c2a29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15px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691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8E12FF-0D78-4EF5-3D96-572F852BDA97}"/>
              </a:ext>
            </a:extLst>
          </p:cNvPr>
          <p:cNvSpPr txBox="1"/>
          <p:nvPr/>
        </p:nvSpPr>
        <p:spPr>
          <a:xfrm>
            <a:off x="377372" y="284378"/>
            <a:ext cx="9782628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#2c2a29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997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밑줄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커서 변경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2608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9152C-D909-67B0-00A7-32E0F49BF1EF}"/>
              </a:ext>
            </a:extLst>
          </p:cNvPr>
          <p:cNvSpPr txBox="1"/>
          <p:nvPr/>
        </p:nvSpPr>
        <p:spPr>
          <a:xfrm>
            <a:off x="239485" y="951314"/>
            <a:ext cx="11713029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 .main-menu 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#999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3801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52028D7-629E-C746-1AD0-9CFCAF3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나머지 채우기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Modern Times - Charlie Chaplin. | Charlie chaplin, Charlie chaplin movies,  Funny gif">
            <a:extLst>
              <a:ext uri="{FF2B5EF4-FFF2-40B4-BE49-F238E27FC236}">
                <a16:creationId xmlns:a16="http://schemas.microsoft.com/office/drawing/2014/main" id="{2CB10112-29AA-9B83-C421-16610F56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82" y="1957575"/>
            <a:ext cx="4410635" cy="33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0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Animation?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017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EC03C-889C-E28B-99D4-182B572BF8CC}"/>
              </a:ext>
            </a:extLst>
          </p:cNvPr>
          <p:cNvSpPr txBox="1"/>
          <p:nvPr/>
        </p:nvSpPr>
        <p:spPr>
          <a:xfrm>
            <a:off x="391884" y="409085"/>
            <a:ext cx="762000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01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206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상대 경로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절대 경로</a:t>
            </a:r>
          </a:p>
        </p:txBody>
      </p:sp>
    </p:spTree>
    <p:extLst>
      <p:ext uri="{BB962C8B-B14F-4D97-AF65-F5344CB8AC3E}">
        <p14:creationId xmlns:p14="http://schemas.microsoft.com/office/powerpoint/2010/main" val="696675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1,135 Thirsty Stock Photos, Pictures &amp; Royalty-Free Images - iStock">
            <a:extLst>
              <a:ext uri="{FF2B5EF4-FFF2-40B4-BE49-F238E27FC236}">
                <a16:creationId xmlns:a16="http://schemas.microsoft.com/office/drawing/2014/main" id="{233751BF-DF5E-A852-6B35-D8D0DA0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38C47F34-7D90-0CF2-C376-1D0DEC7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276475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Badges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87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75C6D-74FF-1EF8-1BD4-32B87F99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19495"/>
            <a:ext cx="11306175" cy="56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8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</a:t>
            </a:r>
            <a:r>
              <a:rPr lang="ko-KR" altLang="en-US" dirty="0"/>
              <a:t>움직임 관찰하기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화면 넓이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스크롤을 따라오네요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r>
              <a:rPr lang="ko-KR" altLang="en-US" dirty="0">
                <a:sym typeface="Wingdings" panose="05000000000000000000" pitchFamily="2" charset="2"/>
              </a:rPr>
              <a:t> 그렇다면 포지션은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크기도 화면 상태에 따라 변하네요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반응형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반응형은 다음에 </a:t>
            </a:r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배우고 다시 할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 변화도 일단은 컴퓨터 화면을 기준으로 하겠습니다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화면 크기에 따라 변하게 하고 싶으시면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크기를 </a:t>
            </a:r>
            <a:r>
              <a:rPr lang="en-US" altLang="ko-KR" dirty="0" err="1">
                <a:sym typeface="Wingdings" panose="05000000000000000000" pitchFamily="2" charset="2"/>
              </a:rPr>
              <a:t>vw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100%</a:t>
            </a:r>
            <a:r>
              <a:rPr lang="ko-KR" altLang="en-US" dirty="0">
                <a:sym typeface="Wingdings" panose="05000000000000000000" pitchFamily="2" charset="2"/>
              </a:rPr>
              <a:t> 비율로 주시면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7858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HTML </a:t>
            </a:r>
            <a:r>
              <a:rPr lang="ko-KR" altLang="en-US" dirty="0"/>
              <a:t>구축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선언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따라오는 구조를 가지고 있으니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안에 넣어서 처리하는 방법을 추천 드려요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Badges &gt; badge &gt;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구조로 </a:t>
            </a:r>
            <a:r>
              <a:rPr lang="ko-KR" altLang="en-US" dirty="0" err="1">
                <a:sym typeface="Wingdings" panose="05000000000000000000" pitchFamily="2" charset="2"/>
              </a:rPr>
              <a:t>고고고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37114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F384C-17FC-6295-FC54-E3BB8701FDC0}"/>
              </a:ext>
            </a:extLst>
          </p:cNvPr>
          <p:cNvSpPr txBox="1"/>
          <p:nvPr/>
        </p:nvSpPr>
        <p:spPr>
          <a:xfrm>
            <a:off x="348342" y="397025"/>
            <a:ext cx="857794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BADGES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"./images/badge_1.png"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"./images/badge_2.png"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8D98F-7D2D-FFE7-FA06-5E87BEE4EF84}"/>
              </a:ext>
            </a:extLst>
          </p:cNvPr>
          <p:cNvSpPr txBox="1"/>
          <p:nvPr/>
        </p:nvSpPr>
        <p:spPr>
          <a:xfrm>
            <a:off x="348342" y="3275488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32659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CSS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itchFamily="2" charset="2"/>
              </a:rPr>
              <a:t>Badges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로 처리해도 되지만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속해 있고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기준으로 위치를 잡으면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 다니겠죠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Top: 150px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움직임은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를 기준으로 움직이는 군요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잘 생각해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커서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6980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871A57-F2F4-F052-F026-BFE7E1855F06}"/>
              </a:ext>
            </a:extLst>
          </p:cNvPr>
          <p:cNvSpPr txBox="1"/>
          <p:nvPr/>
        </p:nvSpPr>
        <p:spPr>
          <a:xfrm>
            <a:off x="391886" y="475011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8953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Visual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8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503460-3591-A12F-8491-367324E7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619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폴더 - 무료 파일 및 폴더개 아이콘">
            <a:extLst>
              <a:ext uri="{FF2B5EF4-FFF2-40B4-BE49-F238E27FC236}">
                <a16:creationId xmlns:a16="http://schemas.microsoft.com/office/drawing/2014/main" id="{AD80C61A-2E14-8D1A-975F-AABCF219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폴더 - 무료 파일 및 폴더개 아이콘">
            <a:extLst>
              <a:ext uri="{FF2B5EF4-FFF2-40B4-BE49-F238E27FC236}">
                <a16:creationId xmlns:a16="http://schemas.microsoft.com/office/drawing/2014/main" id="{98919F3F-2980-DB2A-06FB-A7811B86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폴더 - 무료 파일 및 폴더개 아이콘">
            <a:extLst>
              <a:ext uri="{FF2B5EF4-FFF2-40B4-BE49-F238E27FC236}">
                <a16:creationId xmlns:a16="http://schemas.microsoft.com/office/drawing/2014/main" id="{B1B67D46-D936-1534-5E6B-6BB816F53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폴더 - 무료 파일 및 폴더개 아이콘">
            <a:extLst>
              <a:ext uri="{FF2B5EF4-FFF2-40B4-BE49-F238E27FC236}">
                <a16:creationId xmlns:a16="http://schemas.microsoft.com/office/drawing/2014/main" id="{919AFF20-7B88-A50C-95CB-0267F668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304800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폴더 - 무료 파일 및 폴더개 아이콘">
            <a:extLst>
              <a:ext uri="{FF2B5EF4-FFF2-40B4-BE49-F238E27FC236}">
                <a16:creationId xmlns:a16="http://schemas.microsoft.com/office/drawing/2014/main" id="{5812F462-B8EF-D02C-6696-FDE70C976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2632648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폴더 - 무료 파일 및 폴더개 아이콘">
            <a:extLst>
              <a:ext uri="{FF2B5EF4-FFF2-40B4-BE49-F238E27FC236}">
                <a16:creationId xmlns:a16="http://schemas.microsoft.com/office/drawing/2014/main" id="{9C7323A0-AB6D-206C-E914-B561C9064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23" y="4756723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7F97C-746A-8B04-E753-EDA566F18649}"/>
              </a:ext>
            </a:extLst>
          </p:cNvPr>
          <p:cNvSpPr txBox="1"/>
          <p:nvPr/>
        </p:nvSpPr>
        <p:spPr>
          <a:xfrm>
            <a:off x="1122824" y="1114425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6061C-C598-EFDA-957C-F6913BC53355}"/>
              </a:ext>
            </a:extLst>
          </p:cNvPr>
          <p:cNvSpPr txBox="1"/>
          <p:nvPr/>
        </p:nvSpPr>
        <p:spPr>
          <a:xfrm>
            <a:off x="3827187" y="1114425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public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367CC-E573-62E4-64EF-7E48480BF765}"/>
              </a:ext>
            </a:extLst>
          </p:cNvPr>
          <p:cNvSpPr txBox="1"/>
          <p:nvPr/>
        </p:nvSpPr>
        <p:spPr>
          <a:xfrm>
            <a:off x="7287722" y="1114424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images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5DD58-DF43-3837-4DE5-2A581D5A1837}"/>
              </a:ext>
            </a:extLst>
          </p:cNvPr>
          <p:cNvSpPr txBox="1"/>
          <p:nvPr/>
        </p:nvSpPr>
        <p:spPr>
          <a:xfrm>
            <a:off x="4045654" y="3442273"/>
            <a:ext cx="797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src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463B-E151-7A81-176B-9E72C355BE78}"/>
              </a:ext>
            </a:extLst>
          </p:cNvPr>
          <p:cNvSpPr txBox="1"/>
          <p:nvPr/>
        </p:nvSpPr>
        <p:spPr>
          <a:xfrm>
            <a:off x="6867527" y="3442272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components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4C6ED-30D7-963C-9FCB-A319EF851FA5}"/>
              </a:ext>
            </a:extLst>
          </p:cNvPr>
          <p:cNvSpPr txBox="1"/>
          <p:nvPr/>
        </p:nvSpPr>
        <p:spPr>
          <a:xfrm>
            <a:off x="7519131" y="5566347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style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4F158A-6491-3683-3681-B57457E0C5E5}"/>
              </a:ext>
            </a:extLst>
          </p:cNvPr>
          <p:cNvCxnSpPr>
            <a:stCxn id="3074" idx="3"/>
            <a:endCxn id="2" idx="1"/>
          </p:cNvCxnSpPr>
          <p:nvPr/>
        </p:nvCxnSpPr>
        <p:spPr>
          <a:xfrm>
            <a:off x="2200275" y="1200150"/>
            <a:ext cx="1400175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53B0E2-7C41-A4B1-F5E2-950AD70017A2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>
            <a:off x="5391150" y="1200150"/>
            <a:ext cx="1755073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EE78B8C-AFCB-1A5D-CEC2-F6AE4EC316E7}"/>
              </a:ext>
            </a:extLst>
          </p:cNvPr>
          <p:cNvCxnSpPr>
            <a:cxnSpLocks/>
            <a:stCxn id="3" idx="1"/>
            <a:endCxn id="3074" idx="2"/>
          </p:cNvCxnSpPr>
          <p:nvPr/>
        </p:nvCxnSpPr>
        <p:spPr>
          <a:xfrm flipH="1" flipV="1">
            <a:off x="1304925" y="2095500"/>
            <a:ext cx="2228850" cy="1432498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432B9F3-5D77-1F9A-2D88-43BA7085BD2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>
            <a:off x="5324475" y="3527998"/>
            <a:ext cx="1821748" cy="0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F51772-244B-ECDC-9D27-A14361F356D2}"/>
              </a:ext>
            </a:extLst>
          </p:cNvPr>
          <p:cNvCxnSpPr>
            <a:cxnSpLocks/>
            <a:stCxn id="6" idx="1"/>
            <a:endCxn id="3" idx="3"/>
          </p:cNvCxnSpPr>
          <p:nvPr/>
        </p:nvCxnSpPr>
        <p:spPr>
          <a:xfrm flipH="1" flipV="1">
            <a:off x="5324475" y="3527998"/>
            <a:ext cx="1821748" cy="2124075"/>
          </a:xfrm>
          <a:prstGeom prst="line">
            <a:avLst/>
          </a:prstGeom>
          <a:ln w="57150">
            <a:solidFill>
              <a:srgbClr val="00B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31955B9-7016-0F0B-D21B-A56946690ACA}"/>
              </a:ext>
            </a:extLst>
          </p:cNvPr>
          <p:cNvSpPr/>
          <p:nvPr/>
        </p:nvSpPr>
        <p:spPr>
          <a:xfrm>
            <a:off x="6486525" y="2508823"/>
            <a:ext cx="3083915" cy="21240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8D2420-2F91-3F16-579E-FDC909995D77}"/>
              </a:ext>
            </a:extLst>
          </p:cNvPr>
          <p:cNvSpPr/>
          <p:nvPr/>
        </p:nvSpPr>
        <p:spPr>
          <a:xfrm>
            <a:off x="9083231" y="5804471"/>
            <a:ext cx="1675440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../style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A98BF3-1755-52CF-892B-D7418E955E25}"/>
              </a:ext>
            </a:extLst>
          </p:cNvPr>
          <p:cNvSpPr/>
          <p:nvPr/>
        </p:nvSpPr>
        <p:spPr>
          <a:xfrm>
            <a:off x="3827187" y="4371974"/>
            <a:ext cx="1279969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DC07E95-94E9-ADC7-A930-3DB9124F177F}"/>
              </a:ext>
            </a:extLst>
          </p:cNvPr>
          <p:cNvSpPr/>
          <p:nvPr/>
        </p:nvSpPr>
        <p:spPr>
          <a:xfrm>
            <a:off x="581025" y="2880297"/>
            <a:ext cx="1279969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388EAC-CECD-0990-35F4-1401874C1CC0}"/>
              </a:ext>
            </a:extLst>
          </p:cNvPr>
          <p:cNvSpPr/>
          <p:nvPr/>
        </p:nvSpPr>
        <p:spPr>
          <a:xfrm>
            <a:off x="9190389" y="830548"/>
            <a:ext cx="2228850" cy="981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../../public/images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C1FF6FD-CF21-E8DE-0F29-E140C234F947}"/>
              </a:ext>
            </a:extLst>
          </p:cNvPr>
          <p:cNvSpPr/>
          <p:nvPr/>
        </p:nvSpPr>
        <p:spPr>
          <a:xfrm>
            <a:off x="3532539" y="2162176"/>
            <a:ext cx="2228850" cy="499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../../public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530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Visual</a:t>
            </a:r>
            <a:r>
              <a:rPr lang="en-US" altLang="ko-KR" dirty="0"/>
              <a:t>, HTML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중요 아이템을 처리하는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 &lt;section&gt;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 적용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타이틀 파트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951866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3C971-7E33-0829-F3A2-5D62F0F999CF}"/>
              </a:ext>
            </a:extLst>
          </p:cNvPr>
          <p:cNvSpPr txBox="1"/>
          <p:nvPr/>
        </p:nvSpPr>
        <p:spPr>
          <a:xfrm>
            <a:off x="386954" y="1096854"/>
            <a:ext cx="111178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VISUAL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"slogan"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"./images/visual_slogan.png"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"item-1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"./images/visual_item_2.png"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"item-2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"./images/visual_item_3.png"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"item-3 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081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7252663-0BB8-0BAE-5104-B34C811A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2F60A8-7A9A-BEF4-AEE3-0E75DFC7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391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3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Visual </a:t>
            </a:r>
            <a:r>
              <a:rPr lang="ko-KR" altLang="en-US" dirty="0">
                <a:sym typeface="Wingdings" panose="05000000000000000000" pitchFamily="2" charset="2"/>
              </a:rPr>
              <a:t>파트 높이 </a:t>
            </a:r>
            <a:r>
              <a:rPr lang="en-US" altLang="ko-KR" dirty="0">
                <a:sym typeface="Wingdings" panose="05000000000000000000" pitchFamily="2" charset="2"/>
              </a:rPr>
              <a:t>: 646px;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Backgroun</a:t>
            </a:r>
            <a:r>
              <a:rPr lang="en-US" altLang="ko-KR" dirty="0">
                <a:sym typeface="Wingdings" panose="05000000000000000000" pitchFamily="2" charset="2"/>
              </a:rPr>
              <a:t>-position : center;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Slogan </a:t>
            </a:r>
            <a:r>
              <a:rPr lang="ko-KR" altLang="en-US" dirty="0"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340px / top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180px / left -130px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Item-1 :</a:t>
            </a:r>
            <a:r>
              <a:rPr lang="ko-KR" altLang="en-US" dirty="0">
                <a:sym typeface="Wingdings" panose="05000000000000000000" pitchFamily="2" charset="2"/>
              </a:rPr>
              <a:t> 넓이 </a:t>
            </a:r>
            <a:r>
              <a:rPr lang="en-US" altLang="ko-KR" dirty="0">
                <a:sym typeface="Wingdings" panose="05000000000000000000" pitchFamily="2" charset="2"/>
              </a:rPr>
              <a:t>290px / top 120px / left 340px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Item-2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310px / top 208px / left 538px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Item-3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310px / top 162px / left 762px</a:t>
            </a:r>
          </a:p>
        </p:txBody>
      </p:sp>
    </p:spTree>
    <p:extLst>
      <p:ext uri="{BB962C8B-B14F-4D97-AF65-F5344CB8AC3E}">
        <p14:creationId xmlns:p14="http://schemas.microsoft.com/office/powerpoint/2010/main" val="21140039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Visual</a:t>
            </a:r>
            <a:r>
              <a:rPr lang="ko-KR" altLang="en-US" dirty="0"/>
              <a:t> </a:t>
            </a:r>
            <a:r>
              <a:rPr lang="en-US" altLang="ko-KR" dirty="0"/>
              <a:t>section </a:t>
            </a:r>
            <a:r>
              <a:rPr lang="ko-KR" altLang="en-US" dirty="0"/>
              <a:t>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버튼 스타일 전역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해당 상황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39561-3AF7-88FF-A66D-1B024921306C}"/>
              </a:ext>
            </a:extLst>
          </p:cNvPr>
          <p:cNvSpPr txBox="1"/>
          <p:nvPr/>
        </p:nvSpPr>
        <p:spPr>
          <a:xfrm>
            <a:off x="5572217" y="2274838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.visual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.slogan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#076443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59F1B-BB50-C1AD-875D-70CEE09F8300}"/>
              </a:ext>
            </a:extLst>
          </p:cNvPr>
          <p:cNvSpPr txBox="1"/>
          <p:nvPr/>
        </p:nvSpPr>
        <p:spPr>
          <a:xfrm>
            <a:off x="622300" y="2274838"/>
            <a:ext cx="45085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currentColor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565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Notice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5464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0E7AE-C004-4408-4730-E83E21D6786B}"/>
              </a:ext>
            </a:extLst>
          </p:cNvPr>
          <p:cNvSpPr txBox="1"/>
          <p:nvPr/>
        </p:nvSpPr>
        <p:spPr>
          <a:xfrm>
            <a:off x="308869" y="409962"/>
            <a:ext cx="10740132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NOTICE --&gt;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"notice"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"notice-line"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-left"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-right"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"swiper-container"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02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4008384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Notice-line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자식 요소의 기준을 잡기 위해 </a:t>
            </a:r>
            <a:r>
              <a:rPr lang="en-US" altLang="ko-KR" dirty="0">
                <a:sym typeface="Wingdings" panose="05000000000000000000" pitchFamily="2" charset="2"/>
              </a:rPr>
              <a:t> relative</a:t>
            </a:r>
            <a:endParaRPr lang="en-US" altLang="ko-KR" dirty="0"/>
          </a:p>
          <a:p>
            <a:r>
              <a:rPr lang="en-US" altLang="ko-KR" dirty="0" err="1"/>
              <a:t>Bg</a:t>
            </a:r>
            <a:r>
              <a:rPr lang="en-US" altLang="ko-KR" dirty="0"/>
              <a:t>-left / </a:t>
            </a:r>
            <a:r>
              <a:rPr lang="en-US" altLang="ko-KR" dirty="0" err="1"/>
              <a:t>bg</a:t>
            </a:r>
            <a:r>
              <a:rPr lang="en-US" altLang="ko-KR" dirty="0"/>
              <a:t>-right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Position : absolute</a:t>
            </a:r>
          </a:p>
          <a:p>
            <a:pPr lvl="1"/>
            <a:r>
              <a:rPr lang="en-US" altLang="ko-KR" dirty="0"/>
              <a:t>Left / right</a:t>
            </a:r>
          </a:p>
          <a:p>
            <a:pPr lvl="1"/>
            <a:r>
              <a:rPr lang="en-US" altLang="ko-KR" dirty="0"/>
              <a:t>Width: 50% / height: 100%</a:t>
            </a:r>
          </a:p>
          <a:p>
            <a:pPr lvl="1"/>
            <a:r>
              <a:rPr lang="ko-KR" altLang="en-US" dirty="0"/>
              <a:t>백그라운드 컬러 </a:t>
            </a:r>
            <a:r>
              <a:rPr lang="en-US" altLang="ko-KR" dirty="0"/>
              <a:t>: #111111 / #f6f5ef</a:t>
            </a:r>
          </a:p>
        </p:txBody>
      </p:sp>
    </p:spTree>
    <p:extLst>
      <p:ext uri="{BB962C8B-B14F-4D97-AF65-F5344CB8AC3E}">
        <p14:creationId xmlns:p14="http://schemas.microsoft.com/office/powerpoint/2010/main" val="367361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989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Open Graph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(+ Twitter card)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32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1612B6-2D54-824A-72D3-E5C8C9F521ED}"/>
              </a:ext>
            </a:extLst>
          </p:cNvPr>
          <p:cNvSpPr txBox="1"/>
          <p:nvPr/>
        </p:nvSpPr>
        <p:spPr>
          <a:xfrm>
            <a:off x="323850" y="36159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.notice-line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#111111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.notice-line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001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inner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공지사항과 프로모션이 가로 배치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flex;</a:t>
            </a:r>
          </a:p>
          <a:p>
            <a:r>
              <a:rPr lang="en-US" altLang="ko-KR" dirty="0"/>
              <a:t>Inner</a:t>
            </a:r>
            <a:r>
              <a:rPr lang="ko-KR" altLang="en-US" dirty="0"/>
              <a:t> 가 높이 값을 가지도록 설정 </a:t>
            </a:r>
            <a:r>
              <a:rPr lang="en-US" altLang="ko-KR" dirty="0">
                <a:sym typeface="Wingdings" panose="05000000000000000000" pitchFamily="2" charset="2"/>
              </a:rPr>
              <a:t> 62px;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9C623-B3A2-A497-5D0A-43FE9DA79AF0}"/>
              </a:ext>
            </a:extLst>
          </p:cNvPr>
          <p:cNvSpPr txBox="1"/>
          <p:nvPr/>
        </p:nvSpPr>
        <p:spPr>
          <a:xfrm>
            <a:off x="838200" y="3028861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9323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 err="1"/>
              <a:t>inner__left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Inner </a:t>
            </a:r>
            <a:r>
              <a:rPr lang="ko-KR" altLang="en-US" dirty="0"/>
              <a:t>안에서 자연스럽게 쌓이도록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Relative / </a:t>
            </a:r>
            <a:r>
              <a:rPr lang="ko-KR" altLang="en-US" dirty="0">
                <a:sym typeface="Wingdings" panose="05000000000000000000" pitchFamily="2" charset="2"/>
              </a:rPr>
              <a:t>넓이 비율 </a:t>
            </a:r>
            <a:r>
              <a:rPr lang="en-US" altLang="ko-KR" dirty="0">
                <a:sym typeface="Wingdings" panose="05000000000000000000" pitchFamily="2" charset="2"/>
              </a:rPr>
              <a:t>60%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내부 요소 세로 중앙 정렬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 flex &amp; align-items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각각의 아이템은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</a:t>
            </a:r>
            <a:r>
              <a:rPr lang="ko-KR" altLang="en-US" dirty="0">
                <a:sym typeface="Wingdings" panose="05000000000000000000" pitchFamily="2" charset="2"/>
              </a:rPr>
              <a:t>로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 </a:t>
            </a:r>
            <a:r>
              <a:rPr lang="ko-KR" altLang="en-US" dirty="0">
                <a:sym typeface="Wingdings" panose="05000000000000000000" pitchFamily="2" charset="2"/>
              </a:rPr>
              <a:t>고정 비율로 처리해도 가능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Flex-grow: </a:t>
            </a:r>
            <a:r>
              <a:rPr lang="ko-KR" altLang="en-US" dirty="0">
                <a:sym typeface="Wingdings" panose="05000000000000000000" pitchFamily="2" charset="2"/>
              </a:rPr>
              <a:t>비율 값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/ flex-basis:0;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753DF-EBAE-948E-70AA-CC3077D4935A}"/>
              </a:ext>
            </a:extLst>
          </p:cNvPr>
          <p:cNvSpPr txBox="1"/>
          <p:nvPr/>
        </p:nvSpPr>
        <p:spPr>
          <a:xfrm>
            <a:off x="6837916" y="1564839"/>
            <a:ext cx="4515884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#111111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72463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 err="1"/>
              <a:t>inner__left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각각의 아이템은 위치를 편하게 잡기 위해 </a:t>
            </a:r>
            <a:r>
              <a:rPr lang="en-US" altLang="ko-KR" dirty="0">
                <a:sym typeface="Wingdings" panose="05000000000000000000" pitchFamily="2" charset="2"/>
              </a:rPr>
              <a:t>position: absolute; </a:t>
            </a:r>
            <a:r>
              <a:rPr lang="ko-KR" altLang="en-US" dirty="0">
                <a:sym typeface="Wingdings" panose="05000000000000000000" pitchFamily="2" charset="2"/>
              </a:rPr>
              <a:t>로 처리 </a:t>
            </a:r>
            <a:r>
              <a:rPr lang="en-US" altLang="ko-KR" dirty="0">
                <a:sym typeface="Wingdings" panose="05000000000000000000" pitchFamily="2" charset="2"/>
              </a:rPr>
              <a:t> flex </a:t>
            </a:r>
            <a:r>
              <a:rPr lang="ko-KR" altLang="en-US" dirty="0">
                <a:sym typeface="Wingdings" panose="05000000000000000000" pitchFamily="2" charset="2"/>
              </a:rPr>
              <a:t>의 가로 배치 영향을 </a:t>
            </a:r>
            <a:r>
              <a:rPr lang="ko-KR" altLang="en-US" dirty="0" err="1">
                <a:sym typeface="Wingdings" panose="05000000000000000000" pitchFamily="2" charset="2"/>
              </a:rPr>
              <a:t>안받게</a:t>
            </a:r>
            <a:r>
              <a:rPr lang="ko-KR" altLang="en-US" dirty="0">
                <a:sym typeface="Wingdings" panose="05000000000000000000" pitchFamily="2" charset="2"/>
              </a:rPr>
              <a:t> 됩니다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세로 중앙 정렬은 </a:t>
            </a:r>
            <a:r>
              <a:rPr lang="en-US" altLang="ko-KR" dirty="0">
                <a:sym typeface="Wingdings" panose="05000000000000000000" pitchFamily="2" charset="2"/>
              </a:rPr>
              <a:t>flex </a:t>
            </a:r>
            <a:r>
              <a:rPr lang="ko-KR" altLang="en-US" dirty="0">
                <a:sym typeface="Wingdings" panose="05000000000000000000" pitchFamily="2" charset="2"/>
              </a:rPr>
              <a:t>로 편하게 구현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각각 적당한 </a:t>
            </a:r>
            <a:r>
              <a:rPr lang="en-US" altLang="ko-KR" dirty="0">
                <a:sym typeface="Wingdings" panose="05000000000000000000" pitchFamily="2" charset="2"/>
              </a:rPr>
              <a:t>left, right </a:t>
            </a:r>
            <a:r>
              <a:rPr lang="ko-KR" altLang="en-US" dirty="0">
                <a:sym typeface="Wingdings" panose="05000000000000000000" pitchFamily="2" charset="2"/>
              </a:rPr>
              <a:t>값을 통해 위치 배치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4163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284574-0E11-B02F-2D5D-64D3E69DC01E}"/>
              </a:ext>
            </a:extLst>
          </p:cNvPr>
          <p:cNvSpPr txBox="1"/>
          <p:nvPr/>
        </p:nvSpPr>
        <p:spPr>
          <a:xfrm>
            <a:off x="266700" y="230565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/* display: block;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7606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Notice-line,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inner__right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Inner </a:t>
            </a:r>
            <a:r>
              <a:rPr lang="ko-KR" altLang="en-US" dirty="0"/>
              <a:t>안에서 자연스럽게 쌓이도록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Relative / </a:t>
            </a:r>
            <a:r>
              <a:rPr lang="ko-KR" altLang="en-US" dirty="0">
                <a:sym typeface="Wingdings" panose="05000000000000000000" pitchFamily="2" charset="2"/>
              </a:rPr>
              <a:t>넓이 비율 </a:t>
            </a:r>
            <a:r>
              <a:rPr lang="en-US" altLang="ko-KR" dirty="0">
                <a:sym typeface="Wingdings" panose="05000000000000000000" pitchFamily="2" charset="2"/>
              </a:rPr>
              <a:t>40%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세로 중앙 정렬</a:t>
            </a:r>
            <a:r>
              <a:rPr lang="en-US" altLang="ko-KR" dirty="0">
                <a:sym typeface="Wingdings" panose="05000000000000000000" pitchFamily="2" charset="2"/>
              </a:rPr>
              <a:t>?  align-items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각각의 아이템은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</a:t>
            </a:r>
            <a:r>
              <a:rPr lang="ko-KR" altLang="en-US" dirty="0">
                <a:sym typeface="Wingdings" panose="05000000000000000000" pitchFamily="2" charset="2"/>
              </a:rPr>
              <a:t>로 처리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167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452E2D-DE63-294D-93D0-F1C6209F720D}"/>
              </a:ext>
            </a:extLst>
          </p:cNvPr>
          <p:cNvSpPr txBox="1"/>
          <p:nvPr/>
        </p:nvSpPr>
        <p:spPr>
          <a:xfrm>
            <a:off x="257175" y="234672"/>
            <a:ext cx="6096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#f6f5ef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display: block;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2445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CDD3FB-7667-C2EC-A4A6-7D20BE8F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4866"/>
            <a:ext cx="12192000" cy="2115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3016C-D21E-1629-0B5F-A99764068760}"/>
              </a:ext>
            </a:extLst>
          </p:cNvPr>
          <p:cNvSpPr txBox="1"/>
          <p:nvPr/>
        </p:nvSpPr>
        <p:spPr>
          <a:xfrm>
            <a:off x="0" y="675943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Reward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691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33917987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D8355A-B1AD-4036-E277-D697D99FF874}"/>
              </a:ext>
            </a:extLst>
          </p:cNvPr>
          <p:cNvSpPr txBox="1"/>
          <p:nvPr/>
        </p:nvSpPr>
        <p:spPr>
          <a:xfrm>
            <a:off x="393700" y="259730"/>
            <a:ext cx="103886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REWARDS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"rewards"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rewards__logo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"./images/rewards_logo.png"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87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89956-A6F6-9E88-404B-3B25669C07BF}"/>
              </a:ext>
            </a:extLst>
          </p:cNvPr>
          <p:cNvSpPr txBox="1"/>
          <p:nvPr/>
        </p:nvSpPr>
        <p:spPr>
          <a:xfrm>
            <a:off x="311150" y="880699"/>
            <a:ext cx="11569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Opengraph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og:type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"website"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og:site_name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65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D8355A-B1AD-4036-E277-D697D99FF874}"/>
              </a:ext>
            </a:extLst>
          </p:cNvPr>
          <p:cNvSpPr txBox="1"/>
          <p:nvPr/>
        </p:nvSpPr>
        <p:spPr>
          <a:xfrm>
            <a:off x="368300" y="424830"/>
            <a:ext cx="109347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"subject"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스타벅스만의 특별한 혜택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리워드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회원이세요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로그인을 통해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나만의 리워드를 확인해보세요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회원이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아니세요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가입을 통해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리워드 혜택을 즐기세요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--register"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--login"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59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78078-78AF-00EA-548F-C876238ABF5F}"/>
              </a:ext>
            </a:extLst>
          </p:cNvPr>
          <p:cNvSpPr txBox="1"/>
          <p:nvPr/>
        </p:nvSpPr>
        <p:spPr>
          <a:xfrm>
            <a:off x="419100" y="384245"/>
            <a:ext cx="98298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 가입 후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</a:t>
            </a:r>
          </a:p>
          <a:p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나에게 선물하기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구매하시고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편리하게 등록하세요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카드를 등록하여 스타벅스 리워드 회원이 되신 후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첫 구매를 하시면</a:t>
            </a:r>
          </a:p>
          <a:p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무료 음료쿠폰을 드립니다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"buttons"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--register"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선물하기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158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9726871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inner &amp; logo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Background-color : #1e3932;</a:t>
            </a:r>
          </a:p>
          <a:p>
            <a:r>
              <a:rPr lang="en-US" altLang="ko-KR" dirty="0"/>
              <a:t>Inner</a:t>
            </a:r>
          </a:p>
          <a:p>
            <a:pPr lvl="1"/>
            <a:r>
              <a:rPr lang="en-US" altLang="ko-KR" dirty="0"/>
              <a:t>Position: relative;</a:t>
            </a:r>
          </a:p>
          <a:p>
            <a:pPr lvl="1"/>
            <a:r>
              <a:rPr lang="en-US" altLang="ko-KR" dirty="0"/>
              <a:t>Padding : 30px 0 40px 0;</a:t>
            </a:r>
          </a:p>
          <a:p>
            <a:pPr lvl="1"/>
            <a:r>
              <a:rPr lang="en-US" altLang="ko-KR" dirty="0"/>
              <a:t>Display: flex;</a:t>
            </a:r>
          </a:p>
          <a:p>
            <a:r>
              <a:rPr lang="en-US" altLang="ko-KR" dirty="0"/>
              <a:t>IMG</a:t>
            </a:r>
          </a:p>
          <a:p>
            <a:pPr lvl="1"/>
            <a:r>
              <a:rPr lang="en-US" altLang="ko-KR" dirty="0"/>
              <a:t>Width: 176px;</a:t>
            </a:r>
          </a:p>
          <a:p>
            <a:pPr lvl="1"/>
            <a:r>
              <a:rPr lang="en-US" altLang="ko-KR" dirty="0"/>
              <a:t>Display: block;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0D11B-1BCC-F2E6-4DC5-366D5DB351AB}"/>
              </a:ext>
            </a:extLst>
          </p:cNvPr>
          <p:cNvSpPr txBox="1"/>
          <p:nvPr/>
        </p:nvSpPr>
        <p:spPr>
          <a:xfrm>
            <a:off x="6870700" y="758054"/>
            <a:ext cx="448310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REWARDS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#1e3932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35393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items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5826217" cy="5140172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Reward__items</a:t>
            </a:r>
            <a:endParaRPr lang="en-US" altLang="ko-KR" dirty="0"/>
          </a:p>
          <a:p>
            <a:pPr lvl="1"/>
            <a:r>
              <a:rPr lang="ko-KR" altLang="en-US" dirty="0"/>
              <a:t>로고 이외의 공간을 전부 차지 </a:t>
            </a:r>
            <a:r>
              <a:rPr lang="en-US" altLang="ko-KR" dirty="0">
                <a:sym typeface="Wingdings" panose="05000000000000000000" pitchFamily="2" charset="2"/>
              </a:rPr>
              <a:t> flex-grow: 1;</a:t>
            </a:r>
            <a:endParaRPr lang="en-US" altLang="ko-KR" dirty="0"/>
          </a:p>
          <a:p>
            <a:r>
              <a:rPr lang="ko-KR" altLang="en-US" dirty="0"/>
              <a:t>내부 텍스트의 기본 크기 설정</a:t>
            </a:r>
            <a:endParaRPr lang="en-US" altLang="ko-KR" dirty="0"/>
          </a:p>
          <a:p>
            <a:pPr lvl="1"/>
            <a:r>
              <a:rPr lang="en-US" altLang="ko-KR" dirty="0"/>
              <a:t>Font-size: 17px;</a:t>
            </a:r>
          </a:p>
          <a:p>
            <a:r>
              <a:rPr lang="ko-KR" altLang="en-US" dirty="0"/>
              <a:t>큰 글자는 </a:t>
            </a:r>
            <a:r>
              <a:rPr lang="en-US" altLang="ko-KR" dirty="0"/>
              <a:t>.subject </a:t>
            </a:r>
            <a:r>
              <a:rPr lang="ko-KR" altLang="en-US" dirty="0"/>
              <a:t>클래스를 추가해서 처리</a:t>
            </a:r>
            <a:endParaRPr lang="en-US" altLang="ko-KR" dirty="0"/>
          </a:p>
          <a:p>
            <a:pPr lvl="1"/>
            <a:r>
              <a:rPr lang="en-US" altLang="ko-KR" dirty="0"/>
              <a:t>Font-size: 26px;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6FE28-9C5F-D8F8-4DFE-807DE129F3C9}"/>
              </a:ext>
            </a:extLst>
          </p:cNvPr>
          <p:cNvSpPr txBox="1"/>
          <p:nvPr/>
        </p:nvSpPr>
        <p:spPr>
          <a:xfrm>
            <a:off x="6553200" y="1579563"/>
            <a:ext cx="53975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p.subject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23484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items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두꺼운 글자는 </a:t>
            </a:r>
            <a:r>
              <a:rPr lang="ko-KR" altLang="en-US" dirty="0" err="1"/>
              <a:t>커먼</a:t>
            </a:r>
            <a:r>
              <a:rPr lang="ko-KR" altLang="en-US" dirty="0"/>
              <a:t> 클래스 </a:t>
            </a:r>
            <a:r>
              <a:rPr lang="en-US" altLang="ko-KR" dirty="0"/>
              <a:t>.strong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중앙선 그리기</a:t>
            </a:r>
            <a:endParaRPr lang="en-US" altLang="ko-KR" dirty="0"/>
          </a:p>
          <a:p>
            <a:pPr lvl="1"/>
            <a:r>
              <a:rPr lang="en-US" altLang="ko-KR" dirty="0"/>
              <a:t>1px </a:t>
            </a:r>
            <a:r>
              <a:rPr lang="ko-KR" altLang="en-US" dirty="0"/>
              <a:t>은 두꺼워요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 err="1"/>
              <a:t>이럴땐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box-shadow: 0 0.5px #c8c8c8;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버튼이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들어갈 </a:t>
            </a:r>
            <a:r>
              <a:rPr lang="en-US" altLang="ko-KR" dirty="0">
                <a:sym typeface="Wingdings" panose="05000000000000000000" pitchFamily="2" charset="2"/>
              </a:rPr>
              <a:t>div </a:t>
            </a:r>
            <a:r>
              <a:rPr lang="ko-KR" altLang="en-US" dirty="0">
                <a:sym typeface="Wingdings" panose="05000000000000000000" pitchFamily="2" charset="2"/>
              </a:rPr>
              <a:t>요소 위치 지정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04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9C4A61-A85B-8EAB-D608-E309BF06B486}"/>
              </a:ext>
            </a:extLst>
          </p:cNvPr>
          <p:cNvSpPr txBox="1"/>
          <p:nvPr/>
        </p:nvSpPr>
        <p:spPr>
          <a:xfrm>
            <a:off x="596900" y="578703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.strong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06EFA-C9B6-2967-60D3-83A246804367}"/>
              </a:ext>
            </a:extLst>
          </p:cNvPr>
          <p:cNvSpPr txBox="1"/>
          <p:nvPr/>
        </p:nvSpPr>
        <p:spPr>
          <a:xfrm>
            <a:off x="596900" y="1859339"/>
            <a:ext cx="90043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3559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버튼 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Reward </a:t>
            </a:r>
            <a:r>
              <a:rPr lang="ko-KR" altLang="en-US" dirty="0"/>
              <a:t>섹션에서 사용할 버튼 스타일 결정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17D99-8F9E-931A-7004-BAFB9F808EF8}"/>
              </a:ext>
            </a:extLst>
          </p:cNvPr>
          <p:cNvSpPr txBox="1"/>
          <p:nvPr/>
        </p:nvSpPr>
        <p:spPr>
          <a:xfrm>
            <a:off x="762000" y="2397185"/>
            <a:ext cx="10668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97899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버튼 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Resister </a:t>
            </a:r>
            <a:r>
              <a:rPr lang="ko-KR" altLang="en-US" dirty="0"/>
              <a:t>버튼은 </a:t>
            </a:r>
            <a:r>
              <a:rPr lang="en-US" altLang="ko-KR" dirty="0"/>
              <a:t>modifier</a:t>
            </a:r>
            <a:r>
              <a:rPr lang="ko-KR" altLang="en-US" dirty="0"/>
              <a:t> 설정하기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17D99-8F9E-931A-7004-BAFB9F808EF8}"/>
              </a:ext>
            </a:extLst>
          </p:cNvPr>
          <p:cNvSpPr txBox="1"/>
          <p:nvPr/>
        </p:nvSpPr>
        <p:spPr>
          <a:xfrm>
            <a:off x="762000" y="2397185"/>
            <a:ext cx="10668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rewards__items__register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#00704a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#00704a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689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Reward,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card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Card </a:t>
            </a:r>
            <a:r>
              <a:rPr lang="ko-KR" altLang="en-US" dirty="0"/>
              <a:t>파트 공간 지정</a:t>
            </a:r>
            <a:endParaRPr lang="en-US" altLang="ko-KR" dirty="0"/>
          </a:p>
          <a:p>
            <a:r>
              <a:rPr lang="en-US" altLang="ko-KR" dirty="0"/>
              <a:t>Font-size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Button </a:t>
            </a:r>
            <a:r>
              <a:rPr lang="ko-KR" altLang="en-US" dirty="0"/>
              <a:t>위치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724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8F0D3-4EF4-3074-3A0B-E3DC49B4B872}"/>
              </a:ext>
            </a:extLst>
          </p:cNvPr>
          <p:cNvSpPr txBox="1"/>
          <p:nvPr/>
        </p:nvSpPr>
        <p:spPr>
          <a:xfrm>
            <a:off x="249382" y="919955"/>
            <a:ext cx="1173941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Twittercard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twitter:card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"summary"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twitter:site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770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CA2A34-1983-634B-A50C-A9C2439DAC9A}"/>
              </a:ext>
            </a:extLst>
          </p:cNvPr>
          <p:cNvSpPr txBox="1"/>
          <p:nvPr/>
        </p:nvSpPr>
        <p:spPr>
          <a:xfrm>
            <a:off x="508000" y="520343"/>
            <a:ext cx="93218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.rewards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.buttons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09302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4CADA1-65FE-1B33-6B55-BC91F1058F53}"/>
              </a:ext>
            </a:extLst>
          </p:cNvPr>
          <p:cNvSpPr txBox="1"/>
          <p:nvPr/>
        </p:nvSpPr>
        <p:spPr>
          <a:xfrm>
            <a:off x="0" y="34851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비쥬얼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FF9D1-9FC7-7733-E6C4-9B602D2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7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86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19690101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47482-21A1-5CA5-0A4F-45C87D3DFA6B}"/>
              </a:ext>
            </a:extLst>
          </p:cNvPr>
          <p:cNvSpPr txBox="1"/>
          <p:nvPr/>
        </p:nvSpPr>
        <p:spPr>
          <a:xfrm>
            <a:off x="304800" y="986641"/>
            <a:ext cx="115824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ELSALVADOR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"./images/elsalvador_item.png"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"ELSALVADOR"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__item"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__contents"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"./images/elsalvador_text.png"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--brown"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74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38505724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Elsalvador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백그라운드 지정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백그라운드 지정</a:t>
            </a:r>
            <a:endParaRPr lang="en-US" altLang="ko-KR" dirty="0"/>
          </a:p>
          <a:p>
            <a:pPr lvl="1"/>
            <a:r>
              <a:rPr lang="ko-KR" altLang="en-US" dirty="0"/>
              <a:t>이미지가 있으니 부르면 </a:t>
            </a:r>
            <a:r>
              <a:rPr lang="ko-KR" altLang="en-US" dirty="0" err="1"/>
              <a:t>땡이겠죠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이미지 </a:t>
            </a:r>
            <a:r>
              <a:rPr lang="en-US" altLang="ko-KR" dirty="0"/>
              <a:t>&amp; </a:t>
            </a:r>
            <a:r>
              <a:rPr lang="ko-KR" altLang="en-US" dirty="0"/>
              <a:t>백그라운드 이미지 구별 방법</a:t>
            </a:r>
            <a:endParaRPr lang="en-US" altLang="ko-KR" dirty="0"/>
          </a:p>
          <a:p>
            <a:r>
              <a:rPr lang="ko-KR" altLang="en-US" dirty="0"/>
              <a:t>일단 기본 세팅</a:t>
            </a:r>
            <a:endParaRPr lang="en-US" altLang="ko-KR" dirty="0"/>
          </a:p>
          <a:p>
            <a:pPr lvl="1"/>
            <a:r>
              <a:rPr lang="en-US" altLang="ko-KR" dirty="0"/>
              <a:t>Height:</a:t>
            </a:r>
            <a:r>
              <a:rPr lang="ko-KR" altLang="en-US" dirty="0"/>
              <a:t> </a:t>
            </a:r>
            <a:r>
              <a:rPr lang="en-US" altLang="ko-KR" dirty="0"/>
              <a:t>570px</a:t>
            </a:r>
          </a:p>
          <a:p>
            <a:pPr lvl="1"/>
            <a:r>
              <a:rPr lang="en-US" altLang="ko-KR" dirty="0"/>
              <a:t>Overflow: hidden;</a:t>
            </a:r>
          </a:p>
          <a:p>
            <a:pPr lvl="1"/>
            <a:r>
              <a:rPr lang="en-US" altLang="ko-KR" dirty="0" err="1"/>
              <a:t>Postion</a:t>
            </a:r>
            <a:r>
              <a:rPr lang="en-US" altLang="ko-KR" dirty="0"/>
              <a:t>: relative;</a:t>
            </a:r>
          </a:p>
          <a:p>
            <a:pPr lvl="1"/>
            <a:r>
              <a:rPr lang="en-US" altLang="ko-KR" dirty="0"/>
              <a:t>Background-size:</a:t>
            </a:r>
            <a:r>
              <a:rPr lang="ko-KR" altLang="en-US" dirty="0"/>
              <a:t> </a:t>
            </a:r>
            <a:r>
              <a:rPr lang="en-US" altLang="ko-KR" dirty="0"/>
              <a:t>105%;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02F8D-2435-91B7-F4EC-76DA3A5A5FA6}"/>
              </a:ext>
            </a:extLst>
          </p:cNvPr>
          <p:cNvSpPr txBox="1"/>
          <p:nvPr/>
        </p:nvSpPr>
        <p:spPr>
          <a:xfrm>
            <a:off x="6921500" y="1547427"/>
            <a:ext cx="52705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ELSALVADOR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"../images/elsalvador_bg.jpg"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1044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이미지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F620BC-CA1A-C65F-5788-E7C3F53B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6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64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이미지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FDADE-766D-D9A1-1C58-8763EC72A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스타벅스 페이지를 참고해서 이미지 크기 및 위치를 정해 주세요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39ABE8-E4DF-9DE4-4241-07F2D33F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6489"/>
            <a:ext cx="7028003" cy="4408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9AC61-CBC5-7835-D677-77119306D46E}"/>
              </a:ext>
            </a:extLst>
          </p:cNvPr>
          <p:cNvSpPr txBox="1"/>
          <p:nvPr/>
        </p:nvSpPr>
        <p:spPr>
          <a:xfrm>
            <a:off x="8089900" y="2246489"/>
            <a:ext cx="398598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--brown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brown:hover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28582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Elsalvador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애니메이션 주기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transform: translate() </a:t>
            </a:r>
            <a:r>
              <a:rPr lang="ko-KR" altLang="en-US" dirty="0">
                <a:sym typeface="Wingdings" panose="05000000000000000000" pitchFamily="2" charset="2"/>
              </a:rPr>
              <a:t>를 이용하여 애니메이션 효과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로 구현 하지만 일단 </a:t>
            </a:r>
            <a:r>
              <a:rPr lang="en-US" altLang="ko-KR" dirty="0">
                <a:sym typeface="Wingdings" panose="05000000000000000000" pitchFamily="2" charset="2"/>
              </a:rPr>
              <a:t>active </a:t>
            </a:r>
            <a:r>
              <a:rPr lang="ko-KR" altLang="en-US" dirty="0">
                <a:sym typeface="Wingdings" panose="05000000000000000000" pitchFamily="2" charset="2"/>
              </a:rPr>
              <a:t>를 사용해서 구현해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좀 더 편하게 구현하는 방법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이미지를 밖에 두고 </a:t>
            </a:r>
            <a:r>
              <a:rPr lang="en-US" altLang="ko-KR" dirty="0">
                <a:sym typeface="Wingdings" panose="05000000000000000000" pitchFamily="2" charset="2"/>
              </a:rPr>
              <a:t>translate() </a:t>
            </a:r>
            <a:r>
              <a:rPr lang="ko-KR" altLang="en-US" dirty="0">
                <a:sym typeface="Wingdings" panose="05000000000000000000" pitchFamily="2" charset="2"/>
              </a:rPr>
              <a:t>로 이동 시키는 방법 </a:t>
            </a:r>
            <a:r>
              <a:rPr lang="en-US" altLang="ko-KR" dirty="0">
                <a:sym typeface="Wingdings" panose="05000000000000000000" pitchFamily="2" charset="2"/>
              </a:rPr>
              <a:t> 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이미지를 원래 위치에 두고 </a:t>
            </a:r>
            <a:r>
              <a:rPr lang="en-US" altLang="ko-KR" dirty="0">
                <a:sym typeface="Wingdings" panose="05000000000000000000" pitchFamily="2" charset="2"/>
              </a:rPr>
              <a:t>translate() </a:t>
            </a:r>
            <a:r>
              <a:rPr lang="ko-KR" altLang="en-US" dirty="0">
                <a:sym typeface="Wingdings" panose="05000000000000000000" pitchFamily="2" charset="2"/>
              </a:rPr>
              <a:t>로 밖으로 이동 시킨 다음 </a:t>
            </a:r>
            <a:r>
              <a:rPr lang="en-US" altLang="ko-KR" dirty="0">
                <a:sym typeface="Wingdings" panose="05000000000000000000" pitchFamily="2" charset="2"/>
              </a:rPr>
              <a:t> active</a:t>
            </a:r>
            <a:r>
              <a:rPr lang="ko-KR" altLang="en-US" dirty="0">
                <a:sym typeface="Wingdings" panose="05000000000000000000" pitchFamily="2" charset="2"/>
              </a:rPr>
              <a:t> 시에 </a:t>
            </a:r>
            <a:r>
              <a:rPr lang="en-US" altLang="ko-KR" dirty="0">
                <a:sym typeface="Wingdings" panose="05000000000000000000" pitchFamily="2" charset="2"/>
              </a:rPr>
              <a:t>translate(0) </a:t>
            </a:r>
            <a:r>
              <a:rPr lang="ko-KR" altLang="en-US" dirty="0">
                <a:sym typeface="Wingdings" panose="05000000000000000000" pitchFamily="2" charset="2"/>
              </a:rPr>
              <a:t>을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1919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29E477-12AA-56D6-5185-2FF26E46AF20}"/>
              </a:ext>
            </a:extLst>
          </p:cNvPr>
          <p:cNvSpPr txBox="1"/>
          <p:nvPr/>
        </p:nvSpPr>
        <p:spPr>
          <a:xfrm>
            <a:off x="381000" y="318850"/>
            <a:ext cx="72136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762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6187</TotalTime>
  <Words>6416</Words>
  <Application>Microsoft Office PowerPoint</Application>
  <PresentationFormat>와이드스크린</PresentationFormat>
  <Paragraphs>934</Paragraphs>
  <Slides>123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0" baseType="lpstr">
      <vt:lpstr>Mosk Bold 700</vt:lpstr>
      <vt:lpstr>Consolas</vt:lpstr>
      <vt:lpstr>맑은 고딕</vt:lpstr>
      <vt:lpstr>Calibri</vt:lpstr>
      <vt:lpstr>강한공군체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Favicon(favorite icon) 설정!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Netlify 주의점!</vt:lpstr>
      <vt:lpstr>PowerPoint 프레젠테이션</vt:lpstr>
      <vt:lpstr>원하는 스타일로 커스터마이징!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CSS 미리 선언하기</vt:lpstr>
      <vt:lpstr>PowerPoint 프레젠테이션</vt:lpstr>
      <vt:lpstr>실습, 스타벅스 헤더 서브메뉴 만들기!</vt:lpstr>
      <vt:lpstr>서브 메뉴 꾸미기</vt:lpstr>
      <vt:lpstr>검색 메뉴 옮기기 작업!</vt:lpstr>
      <vt:lpstr>PowerPoint 프레젠테이션</vt:lpstr>
      <vt:lpstr>PowerPoint 프레젠테이션</vt:lpstr>
      <vt:lpstr>PowerPoint 프레젠테이션</vt:lpstr>
      <vt:lpstr>실습, 헤더 메인 메뉴 만들기!</vt:lpstr>
      <vt:lpstr>PowerPoint 프레젠테이션</vt:lpstr>
      <vt:lpstr>메인 메뉴 컨텐츠, 뼈대를 세우기</vt:lpstr>
      <vt:lpstr>PowerPoint 프레젠테이션</vt:lpstr>
      <vt:lpstr>메인 메뉴 컨텐츠, 배치!</vt:lpstr>
      <vt:lpstr>메인 메뉴 컨텐츠, 배치!</vt:lpstr>
      <vt:lpstr>메인 메뉴 컨텐츠, 배치!</vt:lpstr>
      <vt:lpstr>PowerPoint 프레젠테이션</vt:lpstr>
      <vt:lpstr>메인 메뉴 컨텐츠, Hover 처리</vt:lpstr>
      <vt:lpstr>메인 메뉴 컨텐츠, Common Class 처리</vt:lpstr>
      <vt:lpstr>PowerPoint 프레젠테이션</vt:lpstr>
      <vt:lpstr>메인 메뉴 컨텐츠, 상단 컨텐츠 작업!</vt:lpstr>
      <vt:lpstr>메인 메뉴 컨텐츠, 상단 컨텐츠 작업!</vt:lpstr>
      <vt:lpstr>PowerPoint 프레젠테이션</vt:lpstr>
      <vt:lpstr>메인 메뉴 컨텐츠, 상단 컨텐츠 CSS</vt:lpstr>
      <vt:lpstr>PowerPoint 프레젠테이션</vt:lpstr>
      <vt:lpstr>메인 메뉴 컨텐츠, 상단 컨텐츠 CSS</vt:lpstr>
      <vt:lpstr>PowerPoint 프레젠테이션</vt:lpstr>
      <vt:lpstr>메인 메뉴 컨텐츠, 상단 컨텐츠 CSS</vt:lpstr>
      <vt:lpstr>PowerPoint 프레젠테이션</vt:lpstr>
      <vt:lpstr>메인 메뉴 컨텐츠, 나머지 채우기!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Badges, 움직임 관찰하기</vt:lpstr>
      <vt:lpstr>Badges, HTML 구축 + CSS 선언</vt:lpstr>
      <vt:lpstr>PowerPoint 프레젠테이션</vt:lpstr>
      <vt:lpstr>Badges, CSS 작업</vt:lpstr>
      <vt:lpstr>PowerPoint 프레젠테이션</vt:lpstr>
      <vt:lpstr>PowerPoint 프레젠테이션</vt:lpstr>
      <vt:lpstr>PowerPoint 프레젠테이션</vt:lpstr>
      <vt:lpstr>Visual, HTML 작업</vt:lpstr>
      <vt:lpstr>PowerPoint 프레젠테이션</vt:lpstr>
      <vt:lpstr>실습, Visual section 만들기</vt:lpstr>
      <vt:lpstr>실습, Visual section 만들기</vt:lpstr>
      <vt:lpstr>실습, Visual section 만들기</vt:lpstr>
      <vt:lpstr>PowerPoint 프레젠테이션</vt:lpstr>
      <vt:lpstr>PowerPoint 프레젠테이션</vt:lpstr>
      <vt:lpstr>PowerPoint 프레젠테이션</vt:lpstr>
      <vt:lpstr>PowerPoint 프레젠테이션</vt:lpstr>
      <vt:lpstr>Notice-line, 설정</vt:lpstr>
      <vt:lpstr>PowerPoint 프레젠테이션</vt:lpstr>
      <vt:lpstr>Notice-line, inner</vt:lpstr>
      <vt:lpstr>Notice-line, inner__left</vt:lpstr>
      <vt:lpstr>Notice-line, inner__left</vt:lpstr>
      <vt:lpstr>PowerPoint 프레젠테이션</vt:lpstr>
      <vt:lpstr>Notice-line, inner__right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Reward, inner &amp; logo</vt:lpstr>
      <vt:lpstr>Reward, items</vt:lpstr>
      <vt:lpstr>Reward, items</vt:lpstr>
      <vt:lpstr>PowerPoint 프레젠테이션</vt:lpstr>
      <vt:lpstr>Reward, 버튼 설정</vt:lpstr>
      <vt:lpstr>Reward, 버튼 설정</vt:lpstr>
      <vt:lpstr>Reward, card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Elsalvador, 백그라운드 지정!</vt:lpstr>
      <vt:lpstr>실습, 이미지 위치 정하기!</vt:lpstr>
      <vt:lpstr>실습, 이미지 위치 정하기!</vt:lpstr>
      <vt:lpstr>Elsalvador, 애니메이션 주기!</vt:lpstr>
      <vt:lpstr>PowerPoint 프레젠테이션</vt:lpstr>
      <vt:lpstr>실습, 이디오피아 구현하기</vt:lpstr>
      <vt:lpstr>실습, 이디오피아 구현하기</vt:lpstr>
      <vt:lpstr>실습, 이디오피아 구현하기</vt:lpstr>
      <vt:lpstr>PowerPoint 프레젠테이션</vt:lpstr>
      <vt:lpstr>실습, Favorite 구현하기</vt:lpstr>
      <vt:lpstr>실습, Favorite 구현하기</vt:lpstr>
      <vt:lpstr>PowerPoint 프레젠테이션</vt:lpstr>
      <vt:lpstr>실습, Magazine 구현하기</vt:lpstr>
      <vt:lpstr>실습, Magazine 구현하기</vt:lpstr>
      <vt:lpstr>PowerPoint 프레젠테이션</vt:lpstr>
      <vt:lpstr>실습, FIND STORE 구현하기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FOOTER, menu 구현하기</vt:lpstr>
      <vt:lpstr>실습, FOOTER 구현하기</vt:lpstr>
      <vt:lpstr>PowerPoint 프레젠테이션</vt:lpstr>
      <vt:lpstr>실습, sub_menu 구현하기</vt:lpstr>
      <vt:lpstr>PowerPoint 프레젠테이션</vt:lpstr>
      <vt:lpstr>실습, button 영역 구현하기</vt:lpstr>
      <vt:lpstr>실습, copylight 영역 구현하기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754</cp:revision>
  <dcterms:created xsi:type="dcterms:W3CDTF">2022-05-29T13:34:07Z</dcterms:created>
  <dcterms:modified xsi:type="dcterms:W3CDTF">2023-02-06T21:28:25Z</dcterms:modified>
</cp:coreProperties>
</file>